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77" r:id="rId2"/>
  </p:sldMasterIdLst>
  <p:notesMasterIdLst>
    <p:notesMasterId r:id="rId9"/>
  </p:notesMasterIdLst>
  <p:handoutMasterIdLst>
    <p:handoutMasterId r:id="rId10"/>
  </p:handoutMasterIdLst>
  <p:sldIdLst>
    <p:sldId id="256" r:id="rId3"/>
    <p:sldId id="279" r:id="rId4"/>
    <p:sldId id="293" r:id="rId5"/>
    <p:sldId id="292" r:id="rId6"/>
    <p:sldId id="294" r:id="rId7"/>
    <p:sldId id="297" r:id="rId8"/>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D600"/>
    <a:srgbClr val="FFFF00"/>
    <a:srgbClr val="006600"/>
    <a:srgbClr val="339933"/>
    <a:srgbClr val="DDDDDD"/>
    <a:srgbClr val="75D175"/>
    <a:srgbClr val="FF6D6D"/>
    <a:srgbClr val="B2B2B2"/>
    <a:srgbClr val="3366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8098" autoAdjust="0"/>
    <p:restoredTop sz="86410" autoAdjust="0"/>
  </p:normalViewPr>
  <p:slideViewPr>
    <p:cSldViewPr>
      <p:cViewPr varScale="1">
        <p:scale>
          <a:sx n="99" d="100"/>
          <a:sy n="99" d="100"/>
        </p:scale>
        <p:origin x="-852" y="-9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80" d="100"/>
        <a:sy n="180" d="100"/>
      </p:scale>
      <p:origin x="0" y="0"/>
    </p:cViewPr>
  </p:sorterViewPr>
  <p:notesViewPr>
    <p:cSldViewPr>
      <p:cViewPr>
        <p:scale>
          <a:sx n="150" d="100"/>
          <a:sy n="150" d="100"/>
        </p:scale>
        <p:origin x="-2400" y="327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a:defRPr sz="1200"/>
            </a:lvl1pPr>
          </a:lstStyle>
          <a:p>
            <a:endParaRPr lang="en-US"/>
          </a:p>
        </p:txBody>
      </p:sp>
      <p:sp>
        <p:nvSpPr>
          <p:cNvPr id="1536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a:defRPr sz="1200"/>
            </a:lvl1pPr>
          </a:lstStyle>
          <a:p>
            <a:endParaRPr lang="en-US"/>
          </a:p>
        </p:txBody>
      </p:sp>
      <p:sp>
        <p:nvSpPr>
          <p:cNvPr id="1536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a:defRPr sz="1200"/>
            </a:lvl1pPr>
          </a:lstStyle>
          <a:p>
            <a:endParaRPr lang="en-US"/>
          </a:p>
        </p:txBody>
      </p:sp>
      <p:sp>
        <p:nvSpPr>
          <p:cNvPr id="1536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a:defRPr sz="1200"/>
            </a:lvl1pPr>
          </a:lstStyle>
          <a:p>
            <a:fld id="{B63E4FE9-F03F-4074-8AF3-F5B1B4AD1519}" type="slidenum">
              <a:rPr lang="en-US"/>
              <a:pPr/>
              <a:t>‹#›</a:t>
            </a:fld>
            <a:endParaRPr lang="en-US"/>
          </a:p>
        </p:txBody>
      </p:sp>
    </p:spTree>
    <p:extLst>
      <p:ext uri="{BB962C8B-B14F-4D97-AF65-F5344CB8AC3E}">
        <p14:creationId xmlns:p14="http://schemas.microsoft.com/office/powerpoint/2010/main" val="29038223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8435" name="Rectangle 3"/>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843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7" name="Rectangle 5"/>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438" name="Rectangle 6"/>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8439" name="Rectangle 7"/>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490ADC8E-5E49-4DA1-93C7-D752C3D88804}" type="slidenum">
              <a:rPr lang="en-US"/>
              <a:pPr/>
              <a:t>‹#›</a:t>
            </a:fld>
            <a:endParaRPr lang="en-US"/>
          </a:p>
        </p:txBody>
      </p:sp>
    </p:spTree>
    <p:extLst>
      <p:ext uri="{BB962C8B-B14F-4D97-AF65-F5344CB8AC3E}">
        <p14:creationId xmlns:p14="http://schemas.microsoft.com/office/powerpoint/2010/main" val="170570478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55A084-864B-4FD9-BA58-024E4EDD4FE7}" type="slidenum">
              <a:rPr lang="en-US"/>
              <a:pPr/>
              <a:t>1</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r>
              <a:rPr lang="en-US" dirty="0" smtClean="0"/>
              <a:t>Operations Gaming is a structured role-playing exercise in which the key individuals planning to carry out a</a:t>
            </a:r>
            <a:r>
              <a:rPr lang="en-US" baseline="0" dirty="0" smtClean="0"/>
              <a:t> mission or project are challenged by ‘disrupters’ who raise every conceivable risk in an effort to show that they are not prepared for all contingencies.</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90ADC8E-5E49-4DA1-93C7-D752C3D88804}" type="slidenum">
              <a:rPr lang="en-US" smtClean="0"/>
              <a:pPr/>
              <a:t>2</a:t>
            </a:fld>
            <a:endParaRPr lang="en-US"/>
          </a:p>
        </p:txBody>
      </p:sp>
    </p:spTree>
    <p:extLst>
      <p:ext uri="{BB962C8B-B14F-4D97-AF65-F5344CB8AC3E}">
        <p14:creationId xmlns:p14="http://schemas.microsoft.com/office/powerpoint/2010/main" val="3388352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90ADC8E-5E49-4DA1-93C7-D752C3D88804}" type="slidenum">
              <a:rPr lang="en-US" smtClean="0"/>
              <a:pPr/>
              <a:t>4</a:t>
            </a:fld>
            <a:endParaRPr lang="en-US"/>
          </a:p>
        </p:txBody>
      </p:sp>
    </p:spTree>
    <p:extLst>
      <p:ext uri="{BB962C8B-B14F-4D97-AF65-F5344CB8AC3E}">
        <p14:creationId xmlns:p14="http://schemas.microsoft.com/office/powerpoint/2010/main" val="536249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90ADC8E-5E49-4DA1-93C7-D752C3D88804}" type="slidenum">
              <a:rPr lang="en-US" smtClean="0"/>
              <a:pPr/>
              <a:t>5</a:t>
            </a:fld>
            <a:endParaRPr lang="en-US"/>
          </a:p>
        </p:txBody>
      </p:sp>
    </p:spTree>
    <p:extLst>
      <p:ext uri="{BB962C8B-B14F-4D97-AF65-F5344CB8AC3E}">
        <p14:creationId xmlns:p14="http://schemas.microsoft.com/office/powerpoint/2010/main" val="920147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p:cNvGrpSpPr>
            <a:grpSpLocks/>
          </p:cNvGrpSpPr>
          <p:nvPr/>
        </p:nvGrpSpPr>
        <p:grpSpPr bwMode="auto">
          <a:xfrm>
            <a:off x="-3175" y="0"/>
            <a:ext cx="9147175" cy="6867525"/>
            <a:chOff x="-2" y="0"/>
            <a:chExt cx="5762" cy="4326"/>
          </a:xfrm>
        </p:grpSpPr>
        <p:grpSp>
          <p:nvGrpSpPr>
            <p:cNvPr id="12291" name="Group 3"/>
            <p:cNvGrpSpPr>
              <a:grpSpLocks/>
            </p:cNvGrpSpPr>
            <p:nvPr userDrawn="1"/>
          </p:nvGrpSpPr>
          <p:grpSpPr bwMode="auto">
            <a:xfrm>
              <a:off x="-2" y="0"/>
              <a:ext cx="5712" cy="4326"/>
              <a:chOff x="-2" y="0"/>
              <a:chExt cx="5712" cy="4326"/>
            </a:xfrm>
          </p:grpSpPr>
          <p:sp>
            <p:nvSpPr>
              <p:cNvPr id="12292" name="Rectangle 4"/>
              <p:cNvSpPr>
                <a:spLocks noChangeArrowheads="1"/>
              </p:cNvSpPr>
              <p:nvPr/>
            </p:nvSpPr>
            <p:spPr bwMode="auto">
              <a:xfrm>
                <a:off x="-2"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3" name="Rectangle 5"/>
              <p:cNvSpPr>
                <a:spLocks noChangeArrowheads="1"/>
              </p:cNvSpPr>
              <p:nvPr/>
            </p:nvSpPr>
            <p:spPr bwMode="auto">
              <a:xfrm>
                <a:off x="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4" name="Rectangle 6"/>
              <p:cNvSpPr>
                <a:spLocks noChangeArrowheads="1"/>
              </p:cNvSpPr>
              <p:nvPr/>
            </p:nvSpPr>
            <p:spPr bwMode="auto">
              <a:xfrm>
                <a:off x="1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5" name="Rectangle 7"/>
              <p:cNvSpPr>
                <a:spLocks noChangeArrowheads="1"/>
              </p:cNvSpPr>
              <p:nvPr/>
            </p:nvSpPr>
            <p:spPr bwMode="auto">
              <a:xfrm>
                <a:off x="2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6" name="Rectangle 8"/>
              <p:cNvSpPr>
                <a:spLocks noChangeArrowheads="1"/>
              </p:cNvSpPr>
              <p:nvPr/>
            </p:nvSpPr>
            <p:spPr bwMode="auto">
              <a:xfrm>
                <a:off x="3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7" name="Rectangle 9"/>
              <p:cNvSpPr>
                <a:spLocks noChangeArrowheads="1"/>
              </p:cNvSpPr>
              <p:nvPr/>
            </p:nvSpPr>
            <p:spPr bwMode="auto">
              <a:xfrm>
                <a:off x="4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8" name="Rectangle 10"/>
              <p:cNvSpPr>
                <a:spLocks noChangeArrowheads="1"/>
              </p:cNvSpPr>
              <p:nvPr/>
            </p:nvSpPr>
            <p:spPr bwMode="auto">
              <a:xfrm>
                <a:off x="5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9" name="Rectangle 11"/>
              <p:cNvSpPr>
                <a:spLocks noChangeArrowheads="1"/>
              </p:cNvSpPr>
              <p:nvPr/>
            </p:nvSpPr>
            <p:spPr bwMode="auto">
              <a:xfrm>
                <a:off x="6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0" name="Rectangle 12"/>
              <p:cNvSpPr>
                <a:spLocks noChangeArrowheads="1"/>
              </p:cNvSpPr>
              <p:nvPr/>
            </p:nvSpPr>
            <p:spPr bwMode="auto">
              <a:xfrm>
                <a:off x="7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1" name="Rectangle 13"/>
              <p:cNvSpPr>
                <a:spLocks noChangeArrowheads="1"/>
              </p:cNvSpPr>
              <p:nvPr/>
            </p:nvSpPr>
            <p:spPr bwMode="auto">
              <a:xfrm>
                <a:off x="8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2" name="Rectangle 14"/>
              <p:cNvSpPr>
                <a:spLocks noChangeArrowheads="1"/>
              </p:cNvSpPr>
              <p:nvPr/>
            </p:nvSpPr>
            <p:spPr bwMode="auto">
              <a:xfrm>
                <a:off x="9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3" name="Rectangle 15"/>
              <p:cNvSpPr>
                <a:spLocks noChangeArrowheads="1"/>
              </p:cNvSpPr>
              <p:nvPr/>
            </p:nvSpPr>
            <p:spPr bwMode="auto">
              <a:xfrm>
                <a:off x="10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4" name="Rectangle 16"/>
              <p:cNvSpPr>
                <a:spLocks noChangeArrowheads="1"/>
              </p:cNvSpPr>
              <p:nvPr/>
            </p:nvSpPr>
            <p:spPr bwMode="auto">
              <a:xfrm>
                <a:off x="11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5" name="Rectangle 17"/>
              <p:cNvSpPr>
                <a:spLocks noChangeArrowheads="1"/>
              </p:cNvSpPr>
              <p:nvPr/>
            </p:nvSpPr>
            <p:spPr bwMode="auto">
              <a:xfrm>
                <a:off x="12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6" name="Rectangle 18"/>
              <p:cNvSpPr>
                <a:spLocks noChangeArrowheads="1"/>
              </p:cNvSpPr>
              <p:nvPr/>
            </p:nvSpPr>
            <p:spPr bwMode="auto">
              <a:xfrm>
                <a:off x="13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7" name="Rectangle 19"/>
              <p:cNvSpPr>
                <a:spLocks noChangeArrowheads="1"/>
              </p:cNvSpPr>
              <p:nvPr/>
            </p:nvSpPr>
            <p:spPr bwMode="auto">
              <a:xfrm>
                <a:off x="14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8" name="Rectangle 20"/>
              <p:cNvSpPr>
                <a:spLocks noChangeArrowheads="1"/>
              </p:cNvSpPr>
              <p:nvPr/>
            </p:nvSpPr>
            <p:spPr bwMode="auto">
              <a:xfrm>
                <a:off x="15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9" name="Rectangle 21"/>
              <p:cNvSpPr>
                <a:spLocks noChangeArrowheads="1"/>
              </p:cNvSpPr>
              <p:nvPr/>
            </p:nvSpPr>
            <p:spPr bwMode="auto">
              <a:xfrm>
                <a:off x="16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0" name="Rectangle 22"/>
              <p:cNvSpPr>
                <a:spLocks noChangeArrowheads="1"/>
              </p:cNvSpPr>
              <p:nvPr/>
            </p:nvSpPr>
            <p:spPr bwMode="auto">
              <a:xfrm>
                <a:off x="17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1" name="Rectangle 23"/>
              <p:cNvSpPr>
                <a:spLocks noChangeArrowheads="1"/>
              </p:cNvSpPr>
              <p:nvPr/>
            </p:nvSpPr>
            <p:spPr bwMode="auto">
              <a:xfrm>
                <a:off x="18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2" name="Rectangle 24"/>
              <p:cNvSpPr>
                <a:spLocks noChangeArrowheads="1"/>
              </p:cNvSpPr>
              <p:nvPr/>
            </p:nvSpPr>
            <p:spPr bwMode="auto">
              <a:xfrm>
                <a:off x="19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3" name="Rectangle 25"/>
              <p:cNvSpPr>
                <a:spLocks noChangeArrowheads="1"/>
              </p:cNvSpPr>
              <p:nvPr/>
            </p:nvSpPr>
            <p:spPr bwMode="auto">
              <a:xfrm>
                <a:off x="20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4" name="Rectangle 26"/>
              <p:cNvSpPr>
                <a:spLocks noChangeArrowheads="1"/>
              </p:cNvSpPr>
              <p:nvPr/>
            </p:nvSpPr>
            <p:spPr bwMode="auto">
              <a:xfrm>
                <a:off x="21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5" name="Rectangle 27"/>
              <p:cNvSpPr>
                <a:spLocks noChangeArrowheads="1"/>
              </p:cNvSpPr>
              <p:nvPr/>
            </p:nvSpPr>
            <p:spPr bwMode="auto">
              <a:xfrm>
                <a:off x="22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6" name="Rectangle 28"/>
              <p:cNvSpPr>
                <a:spLocks noChangeArrowheads="1"/>
              </p:cNvSpPr>
              <p:nvPr/>
            </p:nvSpPr>
            <p:spPr bwMode="auto">
              <a:xfrm>
                <a:off x="23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7" name="Rectangle 29"/>
              <p:cNvSpPr>
                <a:spLocks noChangeArrowheads="1"/>
              </p:cNvSpPr>
              <p:nvPr/>
            </p:nvSpPr>
            <p:spPr bwMode="auto">
              <a:xfrm>
                <a:off x="23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8" name="Rectangle 30"/>
              <p:cNvSpPr>
                <a:spLocks noChangeArrowheads="1"/>
              </p:cNvSpPr>
              <p:nvPr/>
            </p:nvSpPr>
            <p:spPr bwMode="auto">
              <a:xfrm>
                <a:off x="24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9" name="Rectangle 31"/>
              <p:cNvSpPr>
                <a:spLocks noChangeArrowheads="1"/>
              </p:cNvSpPr>
              <p:nvPr/>
            </p:nvSpPr>
            <p:spPr bwMode="auto">
              <a:xfrm>
                <a:off x="25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0" name="Rectangle 32"/>
              <p:cNvSpPr>
                <a:spLocks noChangeArrowheads="1"/>
              </p:cNvSpPr>
              <p:nvPr/>
            </p:nvSpPr>
            <p:spPr bwMode="auto">
              <a:xfrm>
                <a:off x="26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1" name="Rectangle 33"/>
              <p:cNvSpPr>
                <a:spLocks noChangeArrowheads="1"/>
              </p:cNvSpPr>
              <p:nvPr/>
            </p:nvSpPr>
            <p:spPr bwMode="auto">
              <a:xfrm>
                <a:off x="27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2" name="Rectangle 34"/>
              <p:cNvSpPr>
                <a:spLocks noChangeArrowheads="1"/>
              </p:cNvSpPr>
              <p:nvPr/>
            </p:nvSpPr>
            <p:spPr bwMode="auto">
              <a:xfrm>
                <a:off x="28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3" name="Rectangle 35"/>
              <p:cNvSpPr>
                <a:spLocks noChangeArrowheads="1"/>
              </p:cNvSpPr>
              <p:nvPr/>
            </p:nvSpPr>
            <p:spPr bwMode="auto">
              <a:xfrm>
                <a:off x="29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4" name="Rectangle 36"/>
              <p:cNvSpPr>
                <a:spLocks noChangeArrowheads="1"/>
              </p:cNvSpPr>
              <p:nvPr/>
            </p:nvSpPr>
            <p:spPr bwMode="auto">
              <a:xfrm>
                <a:off x="30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5" name="Rectangle 37"/>
              <p:cNvSpPr>
                <a:spLocks noChangeArrowheads="1"/>
              </p:cNvSpPr>
              <p:nvPr/>
            </p:nvSpPr>
            <p:spPr bwMode="auto">
              <a:xfrm>
                <a:off x="31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6" name="Rectangle 38"/>
              <p:cNvSpPr>
                <a:spLocks noChangeArrowheads="1"/>
              </p:cNvSpPr>
              <p:nvPr/>
            </p:nvSpPr>
            <p:spPr bwMode="auto">
              <a:xfrm>
                <a:off x="32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7" name="Rectangle 39"/>
              <p:cNvSpPr>
                <a:spLocks noChangeArrowheads="1"/>
              </p:cNvSpPr>
              <p:nvPr/>
            </p:nvSpPr>
            <p:spPr bwMode="auto">
              <a:xfrm>
                <a:off x="33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8" name="Rectangle 40"/>
              <p:cNvSpPr>
                <a:spLocks noChangeArrowheads="1"/>
              </p:cNvSpPr>
              <p:nvPr/>
            </p:nvSpPr>
            <p:spPr bwMode="auto">
              <a:xfrm>
                <a:off x="34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9" name="Rectangle 41"/>
              <p:cNvSpPr>
                <a:spLocks noChangeArrowheads="1"/>
              </p:cNvSpPr>
              <p:nvPr/>
            </p:nvSpPr>
            <p:spPr bwMode="auto">
              <a:xfrm>
                <a:off x="35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0" name="Rectangle 42"/>
              <p:cNvSpPr>
                <a:spLocks noChangeArrowheads="1"/>
              </p:cNvSpPr>
              <p:nvPr/>
            </p:nvSpPr>
            <p:spPr bwMode="auto">
              <a:xfrm>
                <a:off x="36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1" name="Rectangle 43"/>
              <p:cNvSpPr>
                <a:spLocks noChangeArrowheads="1"/>
              </p:cNvSpPr>
              <p:nvPr/>
            </p:nvSpPr>
            <p:spPr bwMode="auto">
              <a:xfrm>
                <a:off x="37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2" name="Rectangle 44"/>
              <p:cNvSpPr>
                <a:spLocks noChangeArrowheads="1"/>
              </p:cNvSpPr>
              <p:nvPr/>
            </p:nvSpPr>
            <p:spPr bwMode="auto">
              <a:xfrm>
                <a:off x="38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3" name="Rectangle 45"/>
              <p:cNvSpPr>
                <a:spLocks noChangeArrowheads="1"/>
              </p:cNvSpPr>
              <p:nvPr/>
            </p:nvSpPr>
            <p:spPr bwMode="auto">
              <a:xfrm>
                <a:off x="39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4" name="Rectangle 46"/>
              <p:cNvSpPr>
                <a:spLocks noChangeArrowheads="1"/>
              </p:cNvSpPr>
              <p:nvPr/>
            </p:nvSpPr>
            <p:spPr bwMode="auto">
              <a:xfrm>
                <a:off x="40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5" name="Rectangle 47"/>
              <p:cNvSpPr>
                <a:spLocks noChangeArrowheads="1"/>
              </p:cNvSpPr>
              <p:nvPr/>
            </p:nvSpPr>
            <p:spPr bwMode="auto">
              <a:xfrm>
                <a:off x="41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6" name="Rectangle 48"/>
              <p:cNvSpPr>
                <a:spLocks noChangeArrowheads="1"/>
              </p:cNvSpPr>
              <p:nvPr/>
            </p:nvSpPr>
            <p:spPr bwMode="auto">
              <a:xfrm>
                <a:off x="42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7" name="Rectangle 49"/>
              <p:cNvSpPr>
                <a:spLocks noChangeArrowheads="1"/>
              </p:cNvSpPr>
              <p:nvPr/>
            </p:nvSpPr>
            <p:spPr bwMode="auto">
              <a:xfrm>
                <a:off x="43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8" name="Rectangle 50"/>
              <p:cNvSpPr>
                <a:spLocks noChangeArrowheads="1"/>
              </p:cNvSpPr>
              <p:nvPr/>
            </p:nvSpPr>
            <p:spPr bwMode="auto">
              <a:xfrm>
                <a:off x="44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9" name="Rectangle 51"/>
              <p:cNvSpPr>
                <a:spLocks noChangeArrowheads="1"/>
              </p:cNvSpPr>
              <p:nvPr/>
            </p:nvSpPr>
            <p:spPr bwMode="auto">
              <a:xfrm>
                <a:off x="45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0" name="Rectangle 52"/>
              <p:cNvSpPr>
                <a:spLocks noChangeArrowheads="1"/>
              </p:cNvSpPr>
              <p:nvPr/>
            </p:nvSpPr>
            <p:spPr bwMode="auto">
              <a:xfrm>
                <a:off x="46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1" name="Rectangle 53"/>
              <p:cNvSpPr>
                <a:spLocks noChangeArrowheads="1"/>
              </p:cNvSpPr>
              <p:nvPr/>
            </p:nvSpPr>
            <p:spPr bwMode="auto">
              <a:xfrm>
                <a:off x="47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2" name="Rectangle 54"/>
              <p:cNvSpPr>
                <a:spLocks noChangeArrowheads="1"/>
              </p:cNvSpPr>
              <p:nvPr/>
            </p:nvSpPr>
            <p:spPr bwMode="auto">
              <a:xfrm>
                <a:off x="47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3" name="Rectangle 55"/>
              <p:cNvSpPr>
                <a:spLocks noChangeArrowheads="1"/>
              </p:cNvSpPr>
              <p:nvPr/>
            </p:nvSpPr>
            <p:spPr bwMode="auto">
              <a:xfrm>
                <a:off x="48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4" name="Rectangle 56"/>
              <p:cNvSpPr>
                <a:spLocks noChangeArrowheads="1"/>
              </p:cNvSpPr>
              <p:nvPr/>
            </p:nvSpPr>
            <p:spPr bwMode="auto">
              <a:xfrm>
                <a:off x="49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5" name="Rectangle 57"/>
              <p:cNvSpPr>
                <a:spLocks noChangeArrowheads="1"/>
              </p:cNvSpPr>
              <p:nvPr/>
            </p:nvSpPr>
            <p:spPr bwMode="auto">
              <a:xfrm>
                <a:off x="50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6" name="Rectangle 58"/>
              <p:cNvSpPr>
                <a:spLocks noChangeArrowheads="1"/>
              </p:cNvSpPr>
              <p:nvPr/>
            </p:nvSpPr>
            <p:spPr bwMode="auto">
              <a:xfrm>
                <a:off x="51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7" name="Rectangle 59"/>
              <p:cNvSpPr>
                <a:spLocks noChangeArrowheads="1"/>
              </p:cNvSpPr>
              <p:nvPr/>
            </p:nvSpPr>
            <p:spPr bwMode="auto">
              <a:xfrm>
                <a:off x="52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8" name="Rectangle 60"/>
              <p:cNvSpPr>
                <a:spLocks noChangeArrowheads="1"/>
              </p:cNvSpPr>
              <p:nvPr/>
            </p:nvSpPr>
            <p:spPr bwMode="auto">
              <a:xfrm>
                <a:off x="53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9" name="Rectangle 61"/>
              <p:cNvSpPr>
                <a:spLocks noChangeArrowheads="1"/>
              </p:cNvSpPr>
              <p:nvPr/>
            </p:nvSpPr>
            <p:spPr bwMode="auto">
              <a:xfrm>
                <a:off x="54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50" name="Rectangle 62"/>
              <p:cNvSpPr>
                <a:spLocks noChangeArrowheads="1"/>
              </p:cNvSpPr>
              <p:nvPr/>
            </p:nvSpPr>
            <p:spPr bwMode="auto">
              <a:xfrm>
                <a:off x="55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51" name="Rectangle 63"/>
              <p:cNvSpPr>
                <a:spLocks noChangeArrowheads="1"/>
              </p:cNvSpPr>
              <p:nvPr/>
            </p:nvSpPr>
            <p:spPr bwMode="auto">
              <a:xfrm>
                <a:off x="56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pSp>
        <p:sp>
          <p:nvSpPr>
            <p:cNvPr id="12352" name="Rectangle 64"/>
            <p:cNvSpPr>
              <a:spLocks noChangeArrowheads="1"/>
            </p:cNvSpPr>
            <p:nvPr userDrawn="1"/>
          </p:nvSpPr>
          <p:spPr bwMode="auto">
            <a:xfrm>
              <a:off x="429" y="0"/>
              <a:ext cx="5331" cy="4320"/>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53" name="Rectangle 65"/>
            <p:cNvSpPr>
              <a:spLocks noChangeArrowheads="1"/>
            </p:cNvSpPr>
            <p:nvPr userDrawn="1"/>
          </p:nvSpPr>
          <p:spPr bwMode="auto">
            <a:xfrm>
              <a:off x="0" y="0"/>
              <a:ext cx="5760" cy="321"/>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pSp>
      <p:sp>
        <p:nvSpPr>
          <p:cNvPr id="12354" name="Rectangle 66"/>
          <p:cNvSpPr>
            <a:spLocks noChangeArrowheads="1"/>
          </p:cNvSpPr>
          <p:nvPr/>
        </p:nvSpPr>
        <p:spPr bwMode="auto">
          <a:xfrm>
            <a:off x="3505200" y="2590800"/>
            <a:ext cx="4892675" cy="76200"/>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2355" name="Rectangle 67"/>
          <p:cNvSpPr>
            <a:spLocks noGrp="1" noChangeArrowheads="1"/>
          </p:cNvSpPr>
          <p:nvPr>
            <p:ph type="ctrTitle" sz="quarter"/>
          </p:nvPr>
        </p:nvSpPr>
        <p:spPr>
          <a:xfrm>
            <a:off x="779463" y="1096963"/>
            <a:ext cx="7678737" cy="1431925"/>
          </a:xfrm>
        </p:spPr>
        <p:txBody>
          <a:bodyPr/>
          <a:lstStyle>
            <a:lvl1pPr algn="r">
              <a:defRPr/>
            </a:lvl1pPr>
          </a:lstStyle>
          <a:p>
            <a:pPr lvl="0"/>
            <a:r>
              <a:rPr lang="en-US" noProof="0" smtClean="0"/>
              <a:t>Click to edit Master title style</a:t>
            </a:r>
          </a:p>
        </p:txBody>
      </p:sp>
      <p:sp>
        <p:nvSpPr>
          <p:cNvPr id="12356" name="Rectangle 68"/>
          <p:cNvSpPr>
            <a:spLocks noGrp="1" noChangeArrowheads="1"/>
          </p:cNvSpPr>
          <p:nvPr>
            <p:ph type="subTitle" sz="quarter" idx="1"/>
          </p:nvPr>
        </p:nvSpPr>
        <p:spPr>
          <a:xfrm>
            <a:off x="4021138" y="2860675"/>
            <a:ext cx="4437062" cy="3114675"/>
          </a:xfrm>
        </p:spPr>
        <p:txBody>
          <a:bodyPr/>
          <a:lstStyle>
            <a:lvl1pPr marL="0" indent="0">
              <a:buFont typeface="Wingdings" pitchFamily="2" charset="2"/>
              <a:buNone/>
              <a:defRPr/>
            </a:lvl1pPr>
          </a:lstStyle>
          <a:p>
            <a:pPr lvl="0"/>
            <a:r>
              <a:rPr lang="en-US" noProof="0" smtClean="0"/>
              <a:t>Click to edit Master subtitle style</a:t>
            </a:r>
          </a:p>
        </p:txBody>
      </p:sp>
      <p:sp>
        <p:nvSpPr>
          <p:cNvPr id="12357" name="Rectangle 69"/>
          <p:cNvSpPr>
            <a:spLocks noGrp="1" noChangeArrowheads="1"/>
          </p:cNvSpPr>
          <p:nvPr>
            <p:ph type="dt" sz="quarter" idx="2"/>
          </p:nvPr>
        </p:nvSpPr>
        <p:spPr>
          <a:xfrm>
            <a:off x="685800" y="6248400"/>
            <a:ext cx="1905000" cy="457200"/>
          </a:xfrm>
        </p:spPr>
        <p:txBody>
          <a:bodyPr/>
          <a:lstStyle>
            <a:lvl1pPr>
              <a:defRPr/>
            </a:lvl1pPr>
          </a:lstStyle>
          <a:p>
            <a:endParaRPr lang="en-US"/>
          </a:p>
        </p:txBody>
      </p:sp>
      <p:sp>
        <p:nvSpPr>
          <p:cNvPr id="12358" name="Rectangle 70"/>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12359" name="Rectangle 71"/>
          <p:cNvSpPr>
            <a:spLocks noGrp="1" noChangeArrowheads="1"/>
          </p:cNvSpPr>
          <p:nvPr>
            <p:ph type="sldNum" sz="quarter" idx="4"/>
          </p:nvPr>
        </p:nvSpPr>
        <p:spPr>
          <a:xfrm>
            <a:off x="6553200" y="6248400"/>
            <a:ext cx="1905000" cy="457200"/>
          </a:xfrm>
        </p:spPr>
        <p:txBody>
          <a:bodyPr/>
          <a:lstStyle>
            <a:lvl1pPr>
              <a:defRPr/>
            </a:lvl1pPr>
          </a:lstStyle>
          <a:p>
            <a:fld id="{4D79C721-35CA-4E34-A27D-ACE0A860D7B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E331ED1-C4FF-40D4-9996-8AE7F6556099}" type="slidenum">
              <a:rPr lang="en-US"/>
              <a:pPr/>
              <a:t>‹#›</a:t>
            </a:fld>
            <a:endParaRPr lang="en-US"/>
          </a:p>
        </p:txBody>
      </p:sp>
    </p:spTree>
    <p:extLst>
      <p:ext uri="{BB962C8B-B14F-4D97-AF65-F5344CB8AC3E}">
        <p14:creationId xmlns:p14="http://schemas.microsoft.com/office/powerpoint/2010/main" val="483683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4525" y="192088"/>
            <a:ext cx="2039938" cy="5903912"/>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71538" y="192088"/>
            <a:ext cx="5970587" cy="5903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0C85E13-B46D-4DC9-A0C2-A17EBE209B6D}" type="slidenum">
              <a:rPr lang="en-US"/>
              <a:pPr/>
              <a:t>‹#›</a:t>
            </a:fld>
            <a:endParaRPr lang="en-US"/>
          </a:p>
        </p:txBody>
      </p:sp>
    </p:spTree>
    <p:extLst>
      <p:ext uri="{BB962C8B-B14F-4D97-AF65-F5344CB8AC3E}">
        <p14:creationId xmlns:p14="http://schemas.microsoft.com/office/powerpoint/2010/main" val="3110097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71538" y="192088"/>
            <a:ext cx="8162925" cy="1431925"/>
          </a:xfrm>
        </p:spPr>
        <p:txBody>
          <a:bodyPr/>
          <a:lstStyle/>
          <a:p>
            <a:r>
              <a:rPr lang="en-US" smtClean="0"/>
              <a:t>Click to edit Master title style</a:t>
            </a:r>
            <a:endParaRPr lang="en-CA"/>
          </a:p>
        </p:txBody>
      </p:sp>
      <p:sp>
        <p:nvSpPr>
          <p:cNvPr id="3" name="Table Placeholder 2"/>
          <p:cNvSpPr>
            <a:spLocks noGrp="1"/>
          </p:cNvSpPr>
          <p:nvPr>
            <p:ph type="tbl" idx="1"/>
          </p:nvPr>
        </p:nvSpPr>
        <p:spPr>
          <a:xfrm>
            <a:off x="912813" y="1905000"/>
            <a:ext cx="8110537" cy="4191000"/>
          </a:xfrm>
        </p:spPr>
        <p:txBody>
          <a:bodyPr/>
          <a:lstStyle/>
          <a:p>
            <a:endParaRPr lang="en-CA"/>
          </a:p>
        </p:txBody>
      </p:sp>
      <p:sp>
        <p:nvSpPr>
          <p:cNvPr id="4" name="Date Placeholder 3"/>
          <p:cNvSpPr>
            <a:spLocks noGrp="1"/>
          </p:cNvSpPr>
          <p:nvPr>
            <p:ph type="dt" sz="half" idx="10"/>
          </p:nvPr>
        </p:nvSpPr>
        <p:spPr>
          <a:xfrm>
            <a:off x="1152525" y="6286500"/>
            <a:ext cx="1905000" cy="457200"/>
          </a:xfrm>
        </p:spPr>
        <p:txBody>
          <a:bodyPr/>
          <a:lstStyle>
            <a:lvl1pPr>
              <a:defRPr/>
            </a:lvl1pPr>
          </a:lstStyle>
          <a:p>
            <a:endParaRPr lang="en-US"/>
          </a:p>
        </p:txBody>
      </p:sp>
      <p:sp>
        <p:nvSpPr>
          <p:cNvPr id="5" name="Footer Placeholder 4"/>
          <p:cNvSpPr>
            <a:spLocks noGrp="1"/>
          </p:cNvSpPr>
          <p:nvPr>
            <p:ph type="ftr" sz="quarter" idx="11"/>
          </p:nvPr>
        </p:nvSpPr>
        <p:spPr>
          <a:xfrm>
            <a:off x="3590925" y="62865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7019925" y="6286500"/>
            <a:ext cx="1905000" cy="457200"/>
          </a:xfrm>
        </p:spPr>
        <p:txBody>
          <a:bodyPr/>
          <a:lstStyle>
            <a:lvl1pPr>
              <a:defRPr/>
            </a:lvl1pPr>
          </a:lstStyle>
          <a:p>
            <a:fld id="{FE63663E-0EAA-4997-A90B-478995ED6A11}" type="slidenum">
              <a:rPr lang="en-US"/>
              <a:pPr/>
              <a:t>‹#›</a:t>
            </a:fld>
            <a:endParaRPr lang="en-US"/>
          </a:p>
        </p:txBody>
      </p:sp>
    </p:spTree>
    <p:extLst>
      <p:ext uri="{BB962C8B-B14F-4D97-AF65-F5344CB8AC3E}">
        <p14:creationId xmlns:p14="http://schemas.microsoft.com/office/powerpoint/2010/main" val="2671704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9D94C9EF-886D-4C6B-BFAD-9E588C5CEEF8}" type="datetimeFigureOut">
              <a:rPr lang="en-CA" smtClean="0">
                <a:solidFill>
                  <a:prstClr val="black">
                    <a:lumMod val="65000"/>
                    <a:lumOff val="35000"/>
                  </a:prstClr>
                </a:solidFill>
              </a:rPr>
              <a:pPr/>
              <a:t>14/10/2015</a:t>
            </a:fld>
            <a:endParaRPr lang="en-CA">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CA">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6113C154-5340-4EBF-B00A-BAF9EBD899E5}" type="slidenum">
              <a:rPr lang="en-CA" smtClean="0">
                <a:solidFill>
                  <a:prstClr val="black">
                    <a:lumMod val="65000"/>
                    <a:lumOff val="35000"/>
                  </a:prstClr>
                </a:solidFill>
              </a:rPr>
              <a:pPr/>
              <a:t>‹#›</a:t>
            </a:fld>
            <a:endParaRPr lang="en-CA">
              <a:solidFill>
                <a:prstClr val="black">
                  <a:lumMod val="65000"/>
                  <a:lumOff val="3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81BA98-6E42-49A8-B35B-2B853D1E4922}" type="slidenum">
              <a:rPr lang="en-US"/>
              <a:pPr/>
              <a:t>‹#›</a:t>
            </a:fld>
            <a:endParaRPr lang="en-US"/>
          </a:p>
        </p:txBody>
      </p:sp>
    </p:spTree>
    <p:extLst>
      <p:ext uri="{BB962C8B-B14F-4D97-AF65-F5344CB8AC3E}">
        <p14:creationId xmlns:p14="http://schemas.microsoft.com/office/powerpoint/2010/main" val="2803689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C0AB254-321B-4FEB-9616-5FA1B3E7008F}" type="slidenum">
              <a:rPr lang="en-US"/>
              <a:pPr/>
              <a:t>‹#›</a:t>
            </a:fld>
            <a:endParaRPr lang="en-US"/>
          </a:p>
        </p:txBody>
      </p:sp>
    </p:spTree>
    <p:extLst>
      <p:ext uri="{BB962C8B-B14F-4D97-AF65-F5344CB8AC3E}">
        <p14:creationId xmlns:p14="http://schemas.microsoft.com/office/powerpoint/2010/main" val="724127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912813" y="1905000"/>
            <a:ext cx="39782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5043488" y="1905000"/>
            <a:ext cx="397986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A4CB7F4-CF36-4391-8EE3-7042C4A730EA}" type="slidenum">
              <a:rPr lang="en-US"/>
              <a:pPr/>
              <a:t>‹#›</a:t>
            </a:fld>
            <a:endParaRPr lang="en-US"/>
          </a:p>
        </p:txBody>
      </p:sp>
    </p:spTree>
    <p:extLst>
      <p:ext uri="{BB962C8B-B14F-4D97-AF65-F5344CB8AC3E}">
        <p14:creationId xmlns:p14="http://schemas.microsoft.com/office/powerpoint/2010/main" val="413525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776DE94-3722-4BC4-A4BF-61D5D8AC6F06}" type="slidenum">
              <a:rPr lang="en-US"/>
              <a:pPr/>
              <a:t>‹#›</a:t>
            </a:fld>
            <a:endParaRPr lang="en-US"/>
          </a:p>
        </p:txBody>
      </p:sp>
    </p:spTree>
    <p:extLst>
      <p:ext uri="{BB962C8B-B14F-4D97-AF65-F5344CB8AC3E}">
        <p14:creationId xmlns:p14="http://schemas.microsoft.com/office/powerpoint/2010/main" val="2605097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3040F34-08F3-4287-B521-7C1B2BE06EB4}" type="slidenum">
              <a:rPr lang="en-US"/>
              <a:pPr/>
              <a:t>‹#›</a:t>
            </a:fld>
            <a:endParaRPr lang="en-US"/>
          </a:p>
        </p:txBody>
      </p:sp>
    </p:spTree>
    <p:extLst>
      <p:ext uri="{BB962C8B-B14F-4D97-AF65-F5344CB8AC3E}">
        <p14:creationId xmlns:p14="http://schemas.microsoft.com/office/powerpoint/2010/main" val="3332261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A4B0DE8-232B-4819-81E5-17A379B2BFE9}" type="slidenum">
              <a:rPr lang="en-US"/>
              <a:pPr/>
              <a:t>‹#›</a:t>
            </a:fld>
            <a:endParaRPr lang="en-US"/>
          </a:p>
        </p:txBody>
      </p:sp>
    </p:spTree>
    <p:extLst>
      <p:ext uri="{BB962C8B-B14F-4D97-AF65-F5344CB8AC3E}">
        <p14:creationId xmlns:p14="http://schemas.microsoft.com/office/powerpoint/2010/main" val="970878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C6341A7-43BB-41B6-8A48-3488CC126F21}" type="slidenum">
              <a:rPr lang="en-US"/>
              <a:pPr/>
              <a:t>‹#›</a:t>
            </a:fld>
            <a:endParaRPr lang="en-US"/>
          </a:p>
        </p:txBody>
      </p:sp>
    </p:spTree>
    <p:extLst>
      <p:ext uri="{BB962C8B-B14F-4D97-AF65-F5344CB8AC3E}">
        <p14:creationId xmlns:p14="http://schemas.microsoft.com/office/powerpoint/2010/main" val="1103143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3C0D057-F0D1-421C-B68B-020B23EEC31E}" type="slidenum">
              <a:rPr lang="en-US"/>
              <a:pPr/>
              <a:t>‹#›</a:t>
            </a:fld>
            <a:endParaRPr lang="en-US"/>
          </a:p>
        </p:txBody>
      </p:sp>
    </p:spTree>
    <p:extLst>
      <p:ext uri="{BB962C8B-B14F-4D97-AF65-F5344CB8AC3E}">
        <p14:creationId xmlns:p14="http://schemas.microsoft.com/office/powerpoint/2010/main" val="2235390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0"/>
            <a:ext cx="9147175" cy="6867525"/>
            <a:chOff x="0" y="0"/>
            <a:chExt cx="5762" cy="4326"/>
          </a:xfrm>
        </p:grpSpPr>
        <p:sp>
          <p:nvSpPr>
            <p:cNvPr id="11267" name="Rectangle 3"/>
            <p:cNvSpPr>
              <a:spLocks noChangeArrowheads="1"/>
            </p:cNvSpPr>
            <p:nvPr userDrawn="1"/>
          </p:nvSpPr>
          <p:spPr bwMode="hidden">
            <a:xfrm>
              <a:off x="0"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68" name="Rectangle 4"/>
            <p:cNvSpPr>
              <a:spLocks noChangeArrowheads="1"/>
            </p:cNvSpPr>
            <p:nvPr userDrawn="1"/>
          </p:nvSpPr>
          <p:spPr bwMode="hidden">
            <a:xfrm>
              <a:off x="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69" name="Rectangle 5"/>
            <p:cNvSpPr>
              <a:spLocks noChangeArrowheads="1"/>
            </p:cNvSpPr>
            <p:nvPr userDrawn="1"/>
          </p:nvSpPr>
          <p:spPr bwMode="hidden">
            <a:xfrm>
              <a:off x="1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0" name="Rectangle 6"/>
            <p:cNvSpPr>
              <a:spLocks noChangeArrowheads="1"/>
            </p:cNvSpPr>
            <p:nvPr userDrawn="1"/>
          </p:nvSpPr>
          <p:spPr bwMode="hidden">
            <a:xfrm>
              <a:off x="2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1" name="Rectangle 7"/>
            <p:cNvSpPr>
              <a:spLocks noChangeArrowheads="1"/>
            </p:cNvSpPr>
            <p:nvPr userDrawn="1"/>
          </p:nvSpPr>
          <p:spPr bwMode="hidden">
            <a:xfrm>
              <a:off x="3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2" name="Rectangle 8"/>
            <p:cNvSpPr>
              <a:spLocks noChangeArrowheads="1"/>
            </p:cNvSpPr>
            <p:nvPr userDrawn="1"/>
          </p:nvSpPr>
          <p:spPr bwMode="hidden">
            <a:xfrm>
              <a:off x="4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3" name="Rectangle 9"/>
            <p:cNvSpPr>
              <a:spLocks noChangeArrowheads="1"/>
            </p:cNvSpPr>
            <p:nvPr userDrawn="1"/>
          </p:nvSpPr>
          <p:spPr bwMode="hidden">
            <a:xfrm>
              <a:off x="5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4" name="Rectangle 10"/>
            <p:cNvSpPr>
              <a:spLocks noChangeArrowheads="1"/>
            </p:cNvSpPr>
            <p:nvPr userDrawn="1"/>
          </p:nvSpPr>
          <p:spPr bwMode="hidden">
            <a:xfrm>
              <a:off x="6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5" name="Rectangle 11"/>
            <p:cNvSpPr>
              <a:spLocks noChangeArrowheads="1"/>
            </p:cNvSpPr>
            <p:nvPr userDrawn="1"/>
          </p:nvSpPr>
          <p:spPr bwMode="hidden">
            <a:xfrm>
              <a:off x="7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6" name="Rectangle 12"/>
            <p:cNvSpPr>
              <a:spLocks noChangeArrowheads="1"/>
            </p:cNvSpPr>
            <p:nvPr userDrawn="1"/>
          </p:nvSpPr>
          <p:spPr bwMode="hidden">
            <a:xfrm>
              <a:off x="8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7" name="Rectangle 13"/>
            <p:cNvSpPr>
              <a:spLocks noChangeArrowheads="1"/>
            </p:cNvSpPr>
            <p:nvPr userDrawn="1"/>
          </p:nvSpPr>
          <p:spPr bwMode="hidden">
            <a:xfrm>
              <a:off x="9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8" name="Rectangle 14"/>
            <p:cNvSpPr>
              <a:spLocks noChangeArrowheads="1"/>
            </p:cNvSpPr>
            <p:nvPr userDrawn="1"/>
          </p:nvSpPr>
          <p:spPr bwMode="hidden">
            <a:xfrm>
              <a:off x="10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9" name="Rectangle 15"/>
            <p:cNvSpPr>
              <a:spLocks noChangeArrowheads="1"/>
            </p:cNvSpPr>
            <p:nvPr userDrawn="1"/>
          </p:nvSpPr>
          <p:spPr bwMode="hidden">
            <a:xfrm>
              <a:off x="11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0" name="Rectangle 16"/>
            <p:cNvSpPr>
              <a:spLocks noChangeArrowheads="1"/>
            </p:cNvSpPr>
            <p:nvPr userDrawn="1"/>
          </p:nvSpPr>
          <p:spPr bwMode="hidden">
            <a:xfrm>
              <a:off x="12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1" name="Rectangle 17"/>
            <p:cNvSpPr>
              <a:spLocks noChangeArrowheads="1"/>
            </p:cNvSpPr>
            <p:nvPr userDrawn="1"/>
          </p:nvSpPr>
          <p:spPr bwMode="hidden">
            <a:xfrm>
              <a:off x="13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2" name="Rectangle 18"/>
            <p:cNvSpPr>
              <a:spLocks noChangeArrowheads="1"/>
            </p:cNvSpPr>
            <p:nvPr userDrawn="1"/>
          </p:nvSpPr>
          <p:spPr bwMode="hidden">
            <a:xfrm>
              <a:off x="14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3" name="Rectangle 19"/>
            <p:cNvSpPr>
              <a:spLocks noChangeArrowheads="1"/>
            </p:cNvSpPr>
            <p:nvPr userDrawn="1"/>
          </p:nvSpPr>
          <p:spPr bwMode="hidden">
            <a:xfrm>
              <a:off x="15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4" name="Rectangle 20"/>
            <p:cNvSpPr>
              <a:spLocks noChangeArrowheads="1"/>
            </p:cNvSpPr>
            <p:nvPr userDrawn="1"/>
          </p:nvSpPr>
          <p:spPr bwMode="hidden">
            <a:xfrm>
              <a:off x="16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5" name="Rectangle 21"/>
            <p:cNvSpPr>
              <a:spLocks noChangeArrowheads="1"/>
            </p:cNvSpPr>
            <p:nvPr userDrawn="1"/>
          </p:nvSpPr>
          <p:spPr bwMode="hidden">
            <a:xfrm>
              <a:off x="17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6" name="Rectangle 22"/>
            <p:cNvSpPr>
              <a:spLocks noChangeArrowheads="1"/>
            </p:cNvSpPr>
            <p:nvPr userDrawn="1"/>
          </p:nvSpPr>
          <p:spPr bwMode="hidden">
            <a:xfrm>
              <a:off x="18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7" name="Rectangle 23"/>
            <p:cNvSpPr>
              <a:spLocks noChangeArrowheads="1"/>
            </p:cNvSpPr>
            <p:nvPr userDrawn="1"/>
          </p:nvSpPr>
          <p:spPr bwMode="hidden">
            <a:xfrm>
              <a:off x="19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8" name="Rectangle 24"/>
            <p:cNvSpPr>
              <a:spLocks noChangeArrowheads="1"/>
            </p:cNvSpPr>
            <p:nvPr userDrawn="1"/>
          </p:nvSpPr>
          <p:spPr bwMode="hidden">
            <a:xfrm>
              <a:off x="20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9" name="Rectangle 25"/>
            <p:cNvSpPr>
              <a:spLocks noChangeArrowheads="1"/>
            </p:cNvSpPr>
            <p:nvPr userDrawn="1"/>
          </p:nvSpPr>
          <p:spPr bwMode="hidden">
            <a:xfrm>
              <a:off x="21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0" name="Rectangle 26"/>
            <p:cNvSpPr>
              <a:spLocks noChangeArrowheads="1"/>
            </p:cNvSpPr>
            <p:nvPr userDrawn="1"/>
          </p:nvSpPr>
          <p:spPr bwMode="hidden">
            <a:xfrm>
              <a:off x="22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1" name="Rectangle 27"/>
            <p:cNvSpPr>
              <a:spLocks noChangeArrowheads="1"/>
            </p:cNvSpPr>
            <p:nvPr userDrawn="1"/>
          </p:nvSpPr>
          <p:spPr bwMode="hidden">
            <a:xfrm>
              <a:off x="23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2" name="Rectangle 28"/>
            <p:cNvSpPr>
              <a:spLocks noChangeArrowheads="1"/>
            </p:cNvSpPr>
            <p:nvPr userDrawn="1"/>
          </p:nvSpPr>
          <p:spPr bwMode="hidden">
            <a:xfrm>
              <a:off x="24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3" name="Rectangle 29"/>
            <p:cNvSpPr>
              <a:spLocks noChangeArrowheads="1"/>
            </p:cNvSpPr>
            <p:nvPr userDrawn="1"/>
          </p:nvSpPr>
          <p:spPr bwMode="hidden">
            <a:xfrm>
              <a:off x="24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4" name="Rectangle 30"/>
            <p:cNvSpPr>
              <a:spLocks noChangeArrowheads="1"/>
            </p:cNvSpPr>
            <p:nvPr userDrawn="1"/>
          </p:nvSpPr>
          <p:spPr bwMode="hidden">
            <a:xfrm>
              <a:off x="25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5" name="Rectangle 31"/>
            <p:cNvSpPr>
              <a:spLocks noChangeArrowheads="1"/>
            </p:cNvSpPr>
            <p:nvPr userDrawn="1"/>
          </p:nvSpPr>
          <p:spPr bwMode="hidden">
            <a:xfrm>
              <a:off x="26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6" name="Rectangle 32"/>
            <p:cNvSpPr>
              <a:spLocks noChangeArrowheads="1"/>
            </p:cNvSpPr>
            <p:nvPr userDrawn="1"/>
          </p:nvSpPr>
          <p:spPr bwMode="hidden">
            <a:xfrm>
              <a:off x="27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7" name="Rectangle 33"/>
            <p:cNvSpPr>
              <a:spLocks noChangeArrowheads="1"/>
            </p:cNvSpPr>
            <p:nvPr userDrawn="1"/>
          </p:nvSpPr>
          <p:spPr bwMode="hidden">
            <a:xfrm>
              <a:off x="28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8" name="Rectangle 34"/>
            <p:cNvSpPr>
              <a:spLocks noChangeArrowheads="1"/>
            </p:cNvSpPr>
            <p:nvPr userDrawn="1"/>
          </p:nvSpPr>
          <p:spPr bwMode="hidden">
            <a:xfrm>
              <a:off x="29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9" name="Rectangle 35"/>
            <p:cNvSpPr>
              <a:spLocks noChangeArrowheads="1"/>
            </p:cNvSpPr>
            <p:nvPr userDrawn="1"/>
          </p:nvSpPr>
          <p:spPr bwMode="hidden">
            <a:xfrm>
              <a:off x="30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0" name="Rectangle 36"/>
            <p:cNvSpPr>
              <a:spLocks noChangeArrowheads="1"/>
            </p:cNvSpPr>
            <p:nvPr userDrawn="1"/>
          </p:nvSpPr>
          <p:spPr bwMode="hidden">
            <a:xfrm>
              <a:off x="31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1" name="Rectangle 37"/>
            <p:cNvSpPr>
              <a:spLocks noChangeArrowheads="1"/>
            </p:cNvSpPr>
            <p:nvPr userDrawn="1"/>
          </p:nvSpPr>
          <p:spPr bwMode="hidden">
            <a:xfrm>
              <a:off x="32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2" name="Rectangle 38"/>
            <p:cNvSpPr>
              <a:spLocks noChangeArrowheads="1"/>
            </p:cNvSpPr>
            <p:nvPr userDrawn="1"/>
          </p:nvSpPr>
          <p:spPr bwMode="hidden">
            <a:xfrm>
              <a:off x="33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3" name="Rectangle 39"/>
            <p:cNvSpPr>
              <a:spLocks noChangeArrowheads="1"/>
            </p:cNvSpPr>
            <p:nvPr userDrawn="1"/>
          </p:nvSpPr>
          <p:spPr bwMode="hidden">
            <a:xfrm>
              <a:off x="34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4" name="Rectangle 40"/>
            <p:cNvSpPr>
              <a:spLocks noChangeArrowheads="1"/>
            </p:cNvSpPr>
            <p:nvPr userDrawn="1"/>
          </p:nvSpPr>
          <p:spPr bwMode="hidden">
            <a:xfrm>
              <a:off x="35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5" name="Rectangle 41"/>
            <p:cNvSpPr>
              <a:spLocks noChangeArrowheads="1"/>
            </p:cNvSpPr>
            <p:nvPr userDrawn="1"/>
          </p:nvSpPr>
          <p:spPr bwMode="hidden">
            <a:xfrm>
              <a:off x="36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6" name="Rectangle 42"/>
            <p:cNvSpPr>
              <a:spLocks noChangeArrowheads="1"/>
            </p:cNvSpPr>
            <p:nvPr userDrawn="1"/>
          </p:nvSpPr>
          <p:spPr bwMode="hidden">
            <a:xfrm>
              <a:off x="37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7" name="Rectangle 43"/>
            <p:cNvSpPr>
              <a:spLocks noChangeArrowheads="1"/>
            </p:cNvSpPr>
            <p:nvPr userDrawn="1"/>
          </p:nvSpPr>
          <p:spPr bwMode="hidden">
            <a:xfrm>
              <a:off x="38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8" name="Rectangle 44"/>
            <p:cNvSpPr>
              <a:spLocks noChangeArrowheads="1"/>
            </p:cNvSpPr>
            <p:nvPr userDrawn="1"/>
          </p:nvSpPr>
          <p:spPr bwMode="hidden">
            <a:xfrm>
              <a:off x="39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9" name="Rectangle 45"/>
            <p:cNvSpPr>
              <a:spLocks noChangeArrowheads="1"/>
            </p:cNvSpPr>
            <p:nvPr userDrawn="1"/>
          </p:nvSpPr>
          <p:spPr bwMode="hidden">
            <a:xfrm>
              <a:off x="40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0" name="Rectangle 46"/>
            <p:cNvSpPr>
              <a:spLocks noChangeArrowheads="1"/>
            </p:cNvSpPr>
            <p:nvPr userDrawn="1"/>
          </p:nvSpPr>
          <p:spPr bwMode="hidden">
            <a:xfrm>
              <a:off x="41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1" name="Rectangle 47"/>
            <p:cNvSpPr>
              <a:spLocks noChangeArrowheads="1"/>
            </p:cNvSpPr>
            <p:nvPr userDrawn="1"/>
          </p:nvSpPr>
          <p:spPr bwMode="hidden">
            <a:xfrm>
              <a:off x="42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2" name="Rectangle 48"/>
            <p:cNvSpPr>
              <a:spLocks noChangeArrowheads="1"/>
            </p:cNvSpPr>
            <p:nvPr userDrawn="1"/>
          </p:nvSpPr>
          <p:spPr bwMode="hidden">
            <a:xfrm>
              <a:off x="43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3" name="Rectangle 49"/>
            <p:cNvSpPr>
              <a:spLocks noChangeArrowheads="1"/>
            </p:cNvSpPr>
            <p:nvPr userDrawn="1"/>
          </p:nvSpPr>
          <p:spPr bwMode="hidden">
            <a:xfrm>
              <a:off x="44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4" name="Rectangle 50"/>
            <p:cNvSpPr>
              <a:spLocks noChangeArrowheads="1"/>
            </p:cNvSpPr>
            <p:nvPr userDrawn="1"/>
          </p:nvSpPr>
          <p:spPr bwMode="hidden">
            <a:xfrm>
              <a:off x="45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5" name="Rectangle 51"/>
            <p:cNvSpPr>
              <a:spLocks noChangeArrowheads="1"/>
            </p:cNvSpPr>
            <p:nvPr userDrawn="1"/>
          </p:nvSpPr>
          <p:spPr bwMode="hidden">
            <a:xfrm>
              <a:off x="46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6" name="Rectangle 52"/>
            <p:cNvSpPr>
              <a:spLocks noChangeArrowheads="1"/>
            </p:cNvSpPr>
            <p:nvPr userDrawn="1"/>
          </p:nvSpPr>
          <p:spPr bwMode="hidden">
            <a:xfrm>
              <a:off x="47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7" name="Rectangle 53"/>
            <p:cNvSpPr>
              <a:spLocks noChangeArrowheads="1"/>
            </p:cNvSpPr>
            <p:nvPr userDrawn="1"/>
          </p:nvSpPr>
          <p:spPr bwMode="hidden">
            <a:xfrm>
              <a:off x="48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8" name="Rectangle 54"/>
            <p:cNvSpPr>
              <a:spLocks noChangeArrowheads="1"/>
            </p:cNvSpPr>
            <p:nvPr userDrawn="1"/>
          </p:nvSpPr>
          <p:spPr bwMode="hidden">
            <a:xfrm>
              <a:off x="48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9" name="Rectangle 55"/>
            <p:cNvSpPr>
              <a:spLocks noChangeArrowheads="1"/>
            </p:cNvSpPr>
            <p:nvPr userDrawn="1"/>
          </p:nvSpPr>
          <p:spPr bwMode="hidden">
            <a:xfrm>
              <a:off x="49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0" name="Rectangle 56"/>
            <p:cNvSpPr>
              <a:spLocks noChangeArrowheads="1"/>
            </p:cNvSpPr>
            <p:nvPr userDrawn="1"/>
          </p:nvSpPr>
          <p:spPr bwMode="hidden">
            <a:xfrm>
              <a:off x="50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1" name="Rectangle 57"/>
            <p:cNvSpPr>
              <a:spLocks noChangeArrowheads="1"/>
            </p:cNvSpPr>
            <p:nvPr userDrawn="1"/>
          </p:nvSpPr>
          <p:spPr bwMode="hidden">
            <a:xfrm>
              <a:off x="51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2" name="Rectangle 58"/>
            <p:cNvSpPr>
              <a:spLocks noChangeArrowheads="1"/>
            </p:cNvSpPr>
            <p:nvPr userDrawn="1"/>
          </p:nvSpPr>
          <p:spPr bwMode="hidden">
            <a:xfrm>
              <a:off x="52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3" name="Rectangle 59"/>
            <p:cNvSpPr>
              <a:spLocks noChangeArrowheads="1"/>
            </p:cNvSpPr>
            <p:nvPr userDrawn="1"/>
          </p:nvSpPr>
          <p:spPr bwMode="hidden">
            <a:xfrm>
              <a:off x="53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4" name="Rectangle 60"/>
            <p:cNvSpPr>
              <a:spLocks noChangeArrowheads="1"/>
            </p:cNvSpPr>
            <p:nvPr userDrawn="1"/>
          </p:nvSpPr>
          <p:spPr bwMode="hidden">
            <a:xfrm>
              <a:off x="54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5" name="Rectangle 61"/>
            <p:cNvSpPr>
              <a:spLocks noChangeArrowheads="1"/>
            </p:cNvSpPr>
            <p:nvPr userDrawn="1"/>
          </p:nvSpPr>
          <p:spPr bwMode="hidden">
            <a:xfrm>
              <a:off x="55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6" name="Rectangle 62"/>
            <p:cNvSpPr>
              <a:spLocks noChangeArrowheads="1"/>
            </p:cNvSpPr>
            <p:nvPr userDrawn="1"/>
          </p:nvSpPr>
          <p:spPr bwMode="hidden">
            <a:xfrm>
              <a:off x="56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7" name="Rectangle 63"/>
            <p:cNvSpPr>
              <a:spLocks noChangeArrowheads="1"/>
            </p:cNvSpPr>
            <p:nvPr userDrawn="1"/>
          </p:nvSpPr>
          <p:spPr bwMode="hidden">
            <a:xfrm>
              <a:off x="431" y="0"/>
              <a:ext cx="5331" cy="4320"/>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8" name="Rectangle 64"/>
            <p:cNvSpPr>
              <a:spLocks noChangeArrowheads="1"/>
            </p:cNvSpPr>
            <p:nvPr userDrawn="1"/>
          </p:nvSpPr>
          <p:spPr bwMode="blackGray">
            <a:xfrm>
              <a:off x="0" y="1081"/>
              <a:ext cx="4378" cy="47"/>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pSp>
      <p:sp>
        <p:nvSpPr>
          <p:cNvPr id="11329" name="Rectangle 65"/>
          <p:cNvSpPr>
            <a:spLocks noGrp="1" noChangeArrowheads="1"/>
          </p:cNvSpPr>
          <p:nvPr>
            <p:ph type="title"/>
          </p:nvPr>
        </p:nvSpPr>
        <p:spPr bwMode="auto">
          <a:xfrm>
            <a:off x="871538" y="192088"/>
            <a:ext cx="816292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11330" name="Rectangle 66"/>
          <p:cNvSpPr>
            <a:spLocks noGrp="1" noChangeArrowheads="1"/>
          </p:cNvSpPr>
          <p:nvPr>
            <p:ph type="body" idx="1"/>
          </p:nvPr>
        </p:nvSpPr>
        <p:spPr bwMode="auto">
          <a:xfrm>
            <a:off x="912813" y="1905000"/>
            <a:ext cx="8110537"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sym typeface="CommonBullets" pitchFamily="34" charset="2"/>
              </a:rPr>
              <a:t> Second level</a:t>
            </a:r>
          </a:p>
          <a:p>
            <a:pPr lvl="2"/>
            <a:r>
              <a:rPr lang="en-US" smtClean="0"/>
              <a:t>Third level</a:t>
            </a:r>
          </a:p>
          <a:p>
            <a:pPr lvl="3"/>
            <a:r>
              <a:rPr lang="en-US" smtClean="0"/>
              <a:t>Fourth level</a:t>
            </a:r>
          </a:p>
          <a:p>
            <a:pPr lvl="4"/>
            <a:r>
              <a:rPr lang="en-US" smtClean="0"/>
              <a:t>Fifth level</a:t>
            </a:r>
          </a:p>
        </p:txBody>
      </p:sp>
      <p:sp>
        <p:nvSpPr>
          <p:cNvPr id="11331" name="Rectangle 67"/>
          <p:cNvSpPr>
            <a:spLocks noGrp="1" noChangeArrowheads="1"/>
          </p:cNvSpPr>
          <p:nvPr>
            <p:ph type="dt" sz="half" idx="2"/>
          </p:nvPr>
        </p:nvSpPr>
        <p:spPr bwMode="auto">
          <a:xfrm>
            <a:off x="11525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11332" name="Rectangle 68"/>
          <p:cNvSpPr>
            <a:spLocks noGrp="1" noChangeArrowheads="1"/>
          </p:cNvSpPr>
          <p:nvPr>
            <p:ph type="ftr" sz="quarter" idx="3"/>
          </p:nvPr>
        </p:nvSpPr>
        <p:spPr bwMode="auto">
          <a:xfrm>
            <a:off x="3590925" y="62865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11333" name="Rectangle 69"/>
          <p:cNvSpPr>
            <a:spLocks noGrp="1" noChangeArrowheads="1"/>
          </p:cNvSpPr>
          <p:nvPr>
            <p:ph type="sldNum" sz="quarter" idx="4"/>
          </p:nvPr>
        </p:nvSpPr>
        <p:spPr bwMode="auto">
          <a:xfrm>
            <a:off x="70199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C1128906-2F76-4648-9FCF-03D5D8212BA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2"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76" r:id="rId12"/>
  </p:sldLayoutIdLst>
  <p:hf hdr="0" ft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Verdana" pitchFamily="34" charset="0"/>
        </a:defRPr>
      </a:lvl2pPr>
      <a:lvl3pPr algn="l" rtl="0" fontAlgn="base">
        <a:spcBef>
          <a:spcPct val="0"/>
        </a:spcBef>
        <a:spcAft>
          <a:spcPct val="0"/>
        </a:spcAft>
        <a:defRPr sz="4400">
          <a:solidFill>
            <a:schemeClr val="tx2"/>
          </a:solidFill>
          <a:latin typeface="Verdana" pitchFamily="34" charset="0"/>
        </a:defRPr>
      </a:lvl3pPr>
      <a:lvl4pPr algn="l" rtl="0" fontAlgn="base">
        <a:spcBef>
          <a:spcPct val="0"/>
        </a:spcBef>
        <a:spcAft>
          <a:spcPct val="0"/>
        </a:spcAft>
        <a:defRPr sz="4400">
          <a:solidFill>
            <a:schemeClr val="tx2"/>
          </a:solidFill>
          <a:latin typeface="Verdana" pitchFamily="34" charset="0"/>
        </a:defRPr>
      </a:lvl4pPr>
      <a:lvl5pPr algn="l" rtl="0" fontAlgn="base">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fontAlgn="base">
        <a:spcBef>
          <a:spcPct val="20000"/>
        </a:spcBef>
        <a:spcAft>
          <a:spcPct val="0"/>
        </a:spcAft>
        <a:buClr>
          <a:schemeClr val="folHlink"/>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SzPct val="70000"/>
        <a:buFont typeface="Wingdings" pitchFamily="2" charset="2"/>
        <a:defRPr sz="2800">
          <a:solidFill>
            <a:schemeClr val="tx1"/>
          </a:solidFill>
          <a:latin typeface="+mn-lt"/>
          <a:sym typeface="CommonBullets" pitchFamily="34" charset="2"/>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lr>
          <a:schemeClr val="hlink"/>
        </a:buClr>
        <a:buChar char="•"/>
        <a:defRPr sz="2000">
          <a:solidFill>
            <a:schemeClr val="tx1"/>
          </a:solidFill>
          <a:latin typeface="+mn-lt"/>
        </a:defRPr>
      </a:lvl4pPr>
      <a:lvl5pPr marL="2057400" indent="-228600" algn="l" rtl="0" fontAlgn="base">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fontAlgn="auto">
              <a:spcBef>
                <a:spcPts val="0"/>
              </a:spcBef>
              <a:spcAft>
                <a:spcPts val="0"/>
              </a:spcAft>
            </a:pPr>
            <a:fld id="{9D94C9EF-886D-4C6B-BFAD-9E588C5CEEF8}" type="datetimeFigureOut">
              <a:rPr lang="en-CA" smtClean="0">
                <a:solidFill>
                  <a:prstClr val="black">
                    <a:lumMod val="65000"/>
                    <a:lumOff val="35000"/>
                  </a:prstClr>
                </a:solidFill>
              </a:rPr>
              <a:pPr fontAlgn="auto">
                <a:spcBef>
                  <a:spcPts val="0"/>
                </a:spcBef>
                <a:spcAft>
                  <a:spcPts val="0"/>
                </a:spcAft>
              </a:pPr>
              <a:t>14/10/2015</a:t>
            </a:fld>
            <a:endParaRPr lang="en-CA">
              <a:solidFill>
                <a:prstClr val="black">
                  <a:lumMod val="65000"/>
                  <a:lumOff val="35000"/>
                </a:prstClr>
              </a:solidFill>
            </a:endParaRP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pPr fontAlgn="auto">
              <a:spcBef>
                <a:spcPts val="0"/>
              </a:spcBef>
              <a:spcAft>
                <a:spcPts val="0"/>
              </a:spcAft>
            </a:pPr>
            <a:endParaRPr lang="en-CA">
              <a:solidFill>
                <a:prstClr val="black">
                  <a:lumMod val="65000"/>
                  <a:lumOff val="35000"/>
                </a:prstClr>
              </a:solidFill>
            </a:endParaRP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fontAlgn="auto">
              <a:spcBef>
                <a:spcPts val="0"/>
              </a:spcBef>
              <a:spcAft>
                <a:spcPts val="0"/>
              </a:spcAft>
            </a:pPr>
            <a:fld id="{6113C154-5340-4EBF-B00A-BAF9EBD899E5}" type="slidenum">
              <a:rPr lang="en-CA" smtClean="0">
                <a:solidFill>
                  <a:prstClr val="black">
                    <a:lumMod val="65000"/>
                    <a:lumOff val="35000"/>
                  </a:prstClr>
                </a:solidFill>
              </a:rPr>
              <a:pPr fontAlgn="auto">
                <a:spcBef>
                  <a:spcPts val="0"/>
                </a:spcBef>
                <a:spcAft>
                  <a:spcPts val="0"/>
                </a:spcAft>
              </a:pPr>
              <a:t>‹#›</a:t>
            </a:fld>
            <a:endParaRPr lang="en-CA">
              <a:solidFill>
                <a:prstClr val="black">
                  <a:lumMod val="65000"/>
                  <a:lumOff val="35000"/>
                </a:prstClr>
              </a:solidFill>
            </a:endParaRP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83678" r:id="rId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8039100" y="6643688"/>
            <a:ext cx="1037463"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b="1" dirty="0"/>
              <a:t>Rev. </a:t>
            </a:r>
            <a:r>
              <a:rPr lang="en-US" sz="800" b="1" dirty="0" smtClean="0"/>
              <a:t>July 2015</a:t>
            </a:r>
            <a:endParaRPr lang="en-US" sz="800" b="1" dirty="0"/>
          </a:p>
        </p:txBody>
      </p:sp>
      <p:sp>
        <p:nvSpPr>
          <p:cNvPr id="2054" name="Rectangle 6"/>
          <p:cNvSpPr>
            <a:spLocks noChangeArrowheads="1"/>
          </p:cNvSpPr>
          <p:nvPr/>
        </p:nvSpPr>
        <p:spPr bwMode="auto">
          <a:xfrm>
            <a:off x="457200" y="533400"/>
            <a:ext cx="86868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spcBef>
                <a:spcPct val="20000"/>
              </a:spcBef>
              <a:buClr>
                <a:schemeClr val="folHlink"/>
              </a:buClr>
              <a:buSzPct val="75000"/>
              <a:buFont typeface="Wingdings" pitchFamily="2" charset="2"/>
              <a:buNone/>
            </a:pPr>
            <a:r>
              <a:rPr lang="en-US" sz="4400" b="1" dirty="0">
                <a:solidFill>
                  <a:schemeClr val="tx2"/>
                </a:solidFill>
              </a:rPr>
              <a:t>CANADEM </a:t>
            </a:r>
          </a:p>
          <a:p>
            <a:pPr algn="ctr">
              <a:spcBef>
                <a:spcPct val="20000"/>
              </a:spcBef>
              <a:buClr>
                <a:schemeClr val="folHlink"/>
              </a:buClr>
              <a:buSzPct val="75000"/>
              <a:buFont typeface="Wingdings" pitchFamily="2" charset="2"/>
              <a:buNone/>
            </a:pPr>
            <a:r>
              <a:rPr lang="en-US" sz="3600" b="1" dirty="0" smtClean="0">
                <a:solidFill>
                  <a:schemeClr val="tx2"/>
                </a:solidFill>
              </a:rPr>
              <a:t>Operations Gaming</a:t>
            </a:r>
          </a:p>
          <a:p>
            <a:pPr algn="ctr">
              <a:spcBef>
                <a:spcPct val="20000"/>
              </a:spcBef>
              <a:buClr>
                <a:schemeClr val="folHlink"/>
              </a:buClr>
              <a:buSzPct val="75000"/>
              <a:buFont typeface="Wingdings" pitchFamily="2" charset="2"/>
              <a:buNone/>
            </a:pPr>
            <a:r>
              <a:rPr lang="en-US" sz="2800" b="1" dirty="0">
                <a:solidFill>
                  <a:schemeClr val="tx2"/>
                </a:solidFill>
              </a:rPr>
              <a:t>o</a:t>
            </a:r>
            <a:r>
              <a:rPr lang="en-US" sz="2800" b="1" dirty="0" smtClean="0">
                <a:solidFill>
                  <a:schemeClr val="tx2"/>
                </a:solidFill>
              </a:rPr>
              <a:t>f activities and contingency plans</a:t>
            </a:r>
          </a:p>
        </p:txBody>
      </p:sp>
      <p:sp>
        <p:nvSpPr>
          <p:cNvPr id="2" name="Subtitle 1"/>
          <p:cNvSpPr>
            <a:spLocks noGrp="1"/>
          </p:cNvSpPr>
          <p:nvPr>
            <p:ph type="subTitle" sz="quarter" idx="1"/>
          </p:nvPr>
        </p:nvSpPr>
        <p:spPr>
          <a:xfrm>
            <a:off x="914400" y="2667000"/>
            <a:ext cx="8001000" cy="3886201"/>
          </a:xfrm>
        </p:spPr>
        <p:txBody>
          <a:bodyPr/>
          <a:lstStyle/>
          <a:p>
            <a:pPr marL="285750" indent="-285750">
              <a:buSzPct val="125000"/>
              <a:buFont typeface="Wingdings" panose="05000000000000000000" pitchFamily="2" charset="2"/>
              <a:buChar char="ü"/>
            </a:pPr>
            <a:r>
              <a:rPr lang="en-CA" sz="1800" dirty="0" smtClean="0"/>
              <a:t>Like a SWOT analysis, Operations Gaming is a heuristic technique to stress test a course of action (COA), ranging from intended activities to contingency plans. </a:t>
            </a:r>
          </a:p>
          <a:p>
            <a:pPr>
              <a:buSzPct val="125000"/>
            </a:pPr>
            <a:r>
              <a:rPr lang="en-CA" sz="1800" dirty="0" smtClean="0"/>
              <a:t>    The aim is to assess:</a:t>
            </a:r>
          </a:p>
          <a:p>
            <a:pPr marL="1085850" lvl="1" indent="-342900">
              <a:buSzPct val="100000"/>
              <a:buFont typeface="+mj-lt"/>
              <a:buAutoNum type="arabicPeriod"/>
            </a:pPr>
            <a:r>
              <a:rPr lang="en-CA" sz="1400" dirty="0" smtClean="0"/>
              <a:t>if current risk mitigation measures, e.g. contingency plans, are sufficient;</a:t>
            </a:r>
          </a:p>
          <a:p>
            <a:pPr marL="1085850" lvl="1" indent="-342900">
              <a:buSzPct val="100000"/>
              <a:buFont typeface="+mj-lt"/>
              <a:buAutoNum type="arabicPeriod"/>
            </a:pPr>
            <a:r>
              <a:rPr lang="en-CA" sz="1400" dirty="0" smtClean="0"/>
              <a:t>Identify risks not currently being considered</a:t>
            </a:r>
          </a:p>
          <a:p>
            <a:pPr lvl="1" indent="0">
              <a:buSzPct val="100000"/>
            </a:pPr>
            <a:endParaRPr lang="en-CA" sz="1400" dirty="0" smtClean="0"/>
          </a:p>
          <a:p>
            <a:pPr marL="285750" indent="-285750">
              <a:buSzPct val="125000"/>
              <a:buFont typeface="Wingdings" pitchFamily="2" charset="2"/>
              <a:buChar char="ü"/>
            </a:pPr>
            <a:r>
              <a:rPr lang="en-CA" sz="1800" dirty="0" smtClean="0"/>
              <a:t>PROCESS: in sequential stages following the COA timeline.</a:t>
            </a:r>
          </a:p>
          <a:p>
            <a:pPr marL="285750" indent="-285750">
              <a:buSzPct val="125000"/>
              <a:buFont typeface="Wingdings" pitchFamily="2" charset="2"/>
              <a:buChar char="ü"/>
            </a:pPr>
            <a:r>
              <a:rPr lang="en-CA" sz="1800" dirty="0" smtClean="0"/>
              <a:t>PLAYERS: Usually two sides and a referee:</a:t>
            </a:r>
          </a:p>
          <a:p>
            <a:pPr marL="1028700" lvl="1">
              <a:buSzPct val="125000"/>
              <a:buFont typeface="Wingdings" panose="05000000000000000000" pitchFamily="2" charset="2"/>
              <a:buChar char="v"/>
            </a:pPr>
            <a:r>
              <a:rPr lang="en-CA" sz="1400" dirty="0" smtClean="0"/>
              <a:t>The </a:t>
            </a:r>
            <a:r>
              <a:rPr lang="en-CA" sz="1400" b="1" dirty="0" smtClean="0"/>
              <a:t>Primary</a:t>
            </a:r>
            <a:r>
              <a:rPr lang="en-CA" sz="1400" dirty="0" smtClean="0"/>
              <a:t>(</a:t>
            </a:r>
            <a:r>
              <a:rPr lang="en-CA" sz="1400" dirty="0" err="1" smtClean="0"/>
              <a:t>ies</a:t>
            </a:r>
            <a:r>
              <a:rPr lang="en-CA" sz="1400" dirty="0" smtClean="0"/>
              <a:t>) planning </a:t>
            </a:r>
            <a:r>
              <a:rPr lang="en-CA" sz="1400" dirty="0"/>
              <a:t>to carry out </a:t>
            </a:r>
            <a:r>
              <a:rPr lang="en-CA" sz="1400" dirty="0" smtClean="0"/>
              <a:t>a COA/mission/project at each stage will describe what they will achieve at that stage; </a:t>
            </a:r>
            <a:endParaRPr lang="en-CA" sz="1400" dirty="0"/>
          </a:p>
          <a:p>
            <a:pPr marL="1028700" lvl="1">
              <a:buSzPct val="125000"/>
              <a:buFont typeface="Wingdings" panose="05000000000000000000" pitchFamily="2" charset="2"/>
              <a:buChar char="v"/>
            </a:pPr>
            <a:r>
              <a:rPr lang="en-CA" sz="1400" b="1" dirty="0" smtClean="0"/>
              <a:t>Disrupter</a:t>
            </a:r>
            <a:r>
              <a:rPr lang="en-CA" sz="1400" dirty="0" smtClean="0"/>
              <a:t>(s) who at each stage will respond and challenge assumptions and expectations with realistic risks (‘what-if’s);</a:t>
            </a:r>
          </a:p>
          <a:p>
            <a:pPr marL="1028700" lvl="1">
              <a:buSzPct val="125000"/>
              <a:buFont typeface="Wingdings" panose="05000000000000000000" pitchFamily="2" charset="2"/>
              <a:buChar char="v"/>
            </a:pPr>
            <a:r>
              <a:rPr lang="en-CA" sz="1400" dirty="0" smtClean="0"/>
              <a:t>A </a:t>
            </a:r>
            <a:r>
              <a:rPr lang="en-CA" sz="1400" b="1" dirty="0" smtClean="0"/>
              <a:t>Referee</a:t>
            </a:r>
            <a:r>
              <a:rPr lang="en-CA" sz="1400" dirty="0" smtClean="0"/>
              <a:t> will facilitate and arbitrate.</a:t>
            </a:r>
            <a:endParaRPr lang="en-CA" sz="1400" dirty="0"/>
          </a:p>
        </p:txBody>
      </p:sp>
      <p:sp>
        <p:nvSpPr>
          <p:cNvPr id="3" name="Slide Number Placeholder 2"/>
          <p:cNvSpPr>
            <a:spLocks noGrp="1"/>
          </p:cNvSpPr>
          <p:nvPr>
            <p:ph type="sldNum" sz="quarter" idx="4"/>
          </p:nvPr>
        </p:nvSpPr>
        <p:spPr/>
        <p:txBody>
          <a:bodyPr/>
          <a:lstStyle/>
          <a:p>
            <a:fld id="{4D79C721-35CA-4E34-A27D-ACE0A860D7B8}" type="slidenum">
              <a:rPr lang="en-US" smtClean="0"/>
              <a:pPr/>
              <a:t>1</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1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2000"/>
                                        <p:tgtEl>
                                          <p:spTgt spid="2">
                                            <p:txEl>
                                              <p:pRg st="0" end="0"/>
                                            </p:txEl>
                                          </p:spTgt>
                                        </p:tgtEl>
                                      </p:cBhvr>
                                    </p:animEffect>
                                  </p:childTnLst>
                                </p:cTn>
                              </p:par>
                            </p:childTnLst>
                          </p:cTn>
                        </p:par>
                        <p:par>
                          <p:cTn id="8" fill="hold">
                            <p:stCondLst>
                              <p:cond delay="3000"/>
                            </p:stCondLst>
                            <p:childTnLst>
                              <p:par>
                                <p:cTn id="9" presetID="22" presetClass="entr" presetSubtype="8" fill="hold" nodeType="afterEffect">
                                  <p:stCondLst>
                                    <p:cond delay="15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wipe(left)">
                                      <p:cBhvr>
                                        <p:cTn id="11" dur="2000"/>
                                        <p:tgtEl>
                                          <p:spTgt spid="2">
                                            <p:txEl>
                                              <p:pRg st="1" end="1"/>
                                            </p:txEl>
                                          </p:spTgt>
                                        </p:tgtEl>
                                      </p:cBhvr>
                                    </p:animEffect>
                                  </p:childTnLst>
                                </p:cTn>
                              </p:par>
                            </p:childTnLst>
                          </p:cTn>
                        </p:par>
                        <p:par>
                          <p:cTn id="12" fill="hold">
                            <p:stCondLst>
                              <p:cond delay="6500"/>
                            </p:stCondLst>
                            <p:childTnLst>
                              <p:par>
                                <p:cTn id="13" presetID="22" presetClass="entr" presetSubtype="8" fill="hold" nodeType="afterEffect">
                                  <p:stCondLst>
                                    <p:cond delay="1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wipe(left)">
                                      <p:cBhvr>
                                        <p:cTn id="15" dur="2000"/>
                                        <p:tgtEl>
                                          <p:spTgt spid="2">
                                            <p:txEl>
                                              <p:pRg st="2" end="2"/>
                                            </p:txEl>
                                          </p:spTgt>
                                        </p:tgtEl>
                                      </p:cBhvr>
                                    </p:animEffect>
                                  </p:childTnLst>
                                </p:cTn>
                              </p:par>
                            </p:childTnLst>
                          </p:cTn>
                        </p:par>
                        <p:par>
                          <p:cTn id="16" fill="hold">
                            <p:stCondLst>
                              <p:cond delay="9500"/>
                            </p:stCondLst>
                            <p:childTnLst>
                              <p:par>
                                <p:cTn id="17" presetID="22" presetClass="entr" presetSubtype="8" fill="hold" nodeType="afterEffect">
                                  <p:stCondLst>
                                    <p:cond delay="1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wipe(left)">
                                      <p:cBhvr>
                                        <p:cTn id="19" dur="2000"/>
                                        <p:tgtEl>
                                          <p:spTgt spid="2">
                                            <p:txEl>
                                              <p:pRg st="3" end="3"/>
                                            </p:txEl>
                                          </p:spTgt>
                                        </p:tgtEl>
                                      </p:cBhvr>
                                    </p:animEffect>
                                  </p:childTnLst>
                                </p:cTn>
                              </p:par>
                            </p:childTnLst>
                          </p:cTn>
                        </p:par>
                        <p:par>
                          <p:cTn id="20" fill="hold">
                            <p:stCondLst>
                              <p:cond delay="12500"/>
                            </p:stCondLst>
                            <p:childTnLst>
                              <p:par>
                                <p:cTn id="21" presetID="22" presetClass="entr" presetSubtype="8" fill="hold" nodeType="afterEffect">
                                  <p:stCondLst>
                                    <p:cond delay="100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wipe(left)">
                                      <p:cBhvr>
                                        <p:cTn id="23" dur="2000"/>
                                        <p:tgtEl>
                                          <p:spTgt spid="2">
                                            <p:txEl>
                                              <p:pRg st="5" end="5"/>
                                            </p:txEl>
                                          </p:spTgt>
                                        </p:tgtEl>
                                      </p:cBhvr>
                                    </p:animEffect>
                                  </p:childTnLst>
                                </p:cTn>
                              </p:par>
                            </p:childTnLst>
                          </p:cTn>
                        </p:par>
                        <p:par>
                          <p:cTn id="24" fill="hold">
                            <p:stCondLst>
                              <p:cond delay="15500"/>
                            </p:stCondLst>
                            <p:childTnLst>
                              <p:par>
                                <p:cTn id="25" presetID="22" presetClass="entr" presetSubtype="8" fill="hold" nodeType="afterEffect">
                                  <p:stCondLst>
                                    <p:cond delay="150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wipe(left)">
                                      <p:cBhvr>
                                        <p:cTn id="27" dur="2000"/>
                                        <p:tgtEl>
                                          <p:spTgt spid="2">
                                            <p:txEl>
                                              <p:pRg st="6" end="6"/>
                                            </p:txEl>
                                          </p:spTgt>
                                        </p:tgtEl>
                                      </p:cBhvr>
                                    </p:animEffect>
                                  </p:childTnLst>
                                </p:cTn>
                              </p:par>
                            </p:childTnLst>
                          </p:cTn>
                        </p:par>
                        <p:par>
                          <p:cTn id="28" fill="hold">
                            <p:stCondLst>
                              <p:cond delay="19000"/>
                            </p:stCondLst>
                            <p:childTnLst>
                              <p:par>
                                <p:cTn id="29" presetID="22" presetClass="entr" presetSubtype="8" fill="hold" nodeType="afterEffect">
                                  <p:stCondLst>
                                    <p:cond delay="1500"/>
                                  </p:stCondLst>
                                  <p:childTnLst>
                                    <p:set>
                                      <p:cBhvr>
                                        <p:cTn id="30" dur="1" fill="hold">
                                          <p:stCondLst>
                                            <p:cond delay="0"/>
                                          </p:stCondLst>
                                        </p:cTn>
                                        <p:tgtEl>
                                          <p:spTgt spid="2">
                                            <p:txEl>
                                              <p:pRg st="7" end="7"/>
                                            </p:txEl>
                                          </p:spTgt>
                                        </p:tgtEl>
                                        <p:attrNameLst>
                                          <p:attrName>style.visibility</p:attrName>
                                        </p:attrNameLst>
                                      </p:cBhvr>
                                      <p:to>
                                        <p:strVal val="visible"/>
                                      </p:to>
                                    </p:set>
                                    <p:animEffect transition="in" filter="wipe(left)">
                                      <p:cBhvr>
                                        <p:cTn id="31" dur="2000"/>
                                        <p:tgtEl>
                                          <p:spTgt spid="2">
                                            <p:txEl>
                                              <p:pRg st="7" end="7"/>
                                            </p:txEl>
                                          </p:spTgt>
                                        </p:tgtEl>
                                      </p:cBhvr>
                                    </p:animEffect>
                                  </p:childTnLst>
                                </p:cTn>
                              </p:par>
                            </p:childTnLst>
                          </p:cTn>
                        </p:par>
                        <p:par>
                          <p:cTn id="32" fill="hold">
                            <p:stCondLst>
                              <p:cond delay="22500"/>
                            </p:stCondLst>
                            <p:childTnLst>
                              <p:par>
                                <p:cTn id="33" presetID="22" presetClass="entr" presetSubtype="8" fill="hold" nodeType="afterEffect">
                                  <p:stCondLst>
                                    <p:cond delay="1500"/>
                                  </p:stCondLst>
                                  <p:childTnLst>
                                    <p:set>
                                      <p:cBhvr>
                                        <p:cTn id="34" dur="1" fill="hold">
                                          <p:stCondLst>
                                            <p:cond delay="0"/>
                                          </p:stCondLst>
                                        </p:cTn>
                                        <p:tgtEl>
                                          <p:spTgt spid="2">
                                            <p:txEl>
                                              <p:pRg st="8" end="8"/>
                                            </p:txEl>
                                          </p:spTgt>
                                        </p:tgtEl>
                                        <p:attrNameLst>
                                          <p:attrName>style.visibility</p:attrName>
                                        </p:attrNameLst>
                                      </p:cBhvr>
                                      <p:to>
                                        <p:strVal val="visible"/>
                                      </p:to>
                                    </p:set>
                                    <p:animEffect transition="in" filter="wipe(left)">
                                      <p:cBhvr>
                                        <p:cTn id="35" dur="2000"/>
                                        <p:tgtEl>
                                          <p:spTgt spid="2">
                                            <p:txEl>
                                              <p:pRg st="8" end="8"/>
                                            </p:txEl>
                                          </p:spTgt>
                                        </p:tgtEl>
                                      </p:cBhvr>
                                    </p:animEffect>
                                  </p:childTnLst>
                                </p:cTn>
                              </p:par>
                            </p:childTnLst>
                          </p:cTn>
                        </p:par>
                        <p:par>
                          <p:cTn id="36" fill="hold">
                            <p:stCondLst>
                              <p:cond delay="26000"/>
                            </p:stCondLst>
                            <p:childTnLst>
                              <p:par>
                                <p:cTn id="37" presetID="22" presetClass="entr" presetSubtype="8" fill="hold" nodeType="afterEffect">
                                  <p:stCondLst>
                                    <p:cond delay="1500"/>
                                  </p:stCondLst>
                                  <p:childTnLst>
                                    <p:set>
                                      <p:cBhvr>
                                        <p:cTn id="38" dur="1" fill="hold">
                                          <p:stCondLst>
                                            <p:cond delay="0"/>
                                          </p:stCondLst>
                                        </p:cTn>
                                        <p:tgtEl>
                                          <p:spTgt spid="2">
                                            <p:txEl>
                                              <p:pRg st="9" end="9"/>
                                            </p:txEl>
                                          </p:spTgt>
                                        </p:tgtEl>
                                        <p:attrNameLst>
                                          <p:attrName>style.visibility</p:attrName>
                                        </p:attrNameLst>
                                      </p:cBhvr>
                                      <p:to>
                                        <p:strVal val="visible"/>
                                      </p:to>
                                    </p:set>
                                    <p:animEffect transition="in" filter="wipe(left)">
                                      <p:cBhvr>
                                        <p:cTn id="39" dur="20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Bent Arrow 9"/>
          <p:cNvSpPr/>
          <p:nvPr/>
        </p:nvSpPr>
        <p:spPr bwMode="auto">
          <a:xfrm flipH="1" flipV="1">
            <a:off x="4800600" y="4890461"/>
            <a:ext cx="1981201" cy="519739"/>
          </a:xfrm>
          <a:prstGeom prst="bentArrow">
            <a:avLst/>
          </a:prstGeom>
          <a:solidFill>
            <a:schemeClr val="accent1"/>
          </a:solidFill>
          <a:ln w="38100" cap="flat" cmpd="sng" algn="ctr">
            <a:solidFill>
              <a:schemeClr val="tx2"/>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smtClean="0">
              <a:ln>
                <a:noFill/>
              </a:ln>
              <a:solidFill>
                <a:schemeClr val="tx1"/>
              </a:solidFill>
              <a:effectLst/>
              <a:latin typeface="Verdana" pitchFamily="34" charset="0"/>
            </a:endParaRPr>
          </a:p>
        </p:txBody>
      </p:sp>
      <p:sp>
        <p:nvSpPr>
          <p:cNvPr id="17" name="Regular Pentagon 16"/>
          <p:cNvSpPr/>
          <p:nvPr/>
        </p:nvSpPr>
        <p:spPr bwMode="auto">
          <a:xfrm>
            <a:off x="5105400" y="1981200"/>
            <a:ext cx="3810000" cy="3137862"/>
          </a:xfrm>
          <a:prstGeom prst="pentagon">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L="342900" indent="-342900">
              <a:buFont typeface="+mj-lt"/>
              <a:buAutoNum type="arabicPeriod"/>
            </a:pPr>
            <a:endParaRPr lang="en-CA" sz="1600" dirty="0">
              <a:solidFill>
                <a:srgbClr val="006600"/>
              </a:solidFill>
            </a:endParaRPr>
          </a:p>
        </p:txBody>
      </p:sp>
      <p:sp>
        <p:nvSpPr>
          <p:cNvPr id="9" name="Bent Arrow 8"/>
          <p:cNvSpPr/>
          <p:nvPr/>
        </p:nvSpPr>
        <p:spPr bwMode="auto">
          <a:xfrm flipV="1">
            <a:off x="3276600" y="2895600"/>
            <a:ext cx="1718655" cy="536171"/>
          </a:xfrm>
          <a:prstGeom prst="bentArrow">
            <a:avLst/>
          </a:prstGeom>
          <a:solidFill>
            <a:schemeClr val="accent1"/>
          </a:solidFill>
          <a:ln w="38100" cap="flat" cmpd="sng" algn="ctr">
            <a:solidFill>
              <a:schemeClr val="tx2"/>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smtClean="0">
              <a:ln>
                <a:noFill/>
              </a:ln>
              <a:solidFill>
                <a:schemeClr val="tx1"/>
              </a:solidFill>
              <a:effectLst/>
              <a:latin typeface="Verdana" pitchFamily="34" charset="0"/>
            </a:endParaRPr>
          </a:p>
        </p:txBody>
      </p:sp>
      <p:sp>
        <p:nvSpPr>
          <p:cNvPr id="2" name="Title 1"/>
          <p:cNvSpPr>
            <a:spLocks noGrp="1"/>
          </p:cNvSpPr>
          <p:nvPr>
            <p:ph type="title"/>
          </p:nvPr>
        </p:nvSpPr>
        <p:spPr>
          <a:xfrm>
            <a:off x="650626" y="506849"/>
            <a:ext cx="8493375" cy="1169551"/>
          </a:xfrm>
        </p:spPr>
        <p:txBody>
          <a:bodyPr/>
          <a:lstStyle/>
          <a:p>
            <a:r>
              <a:rPr lang="en-CA" sz="1400" dirty="0" smtClean="0"/>
              <a:t>Most </a:t>
            </a:r>
            <a:r>
              <a:rPr lang="en-CA" sz="1400" dirty="0" smtClean="0"/>
              <a:t>courses of action (COAs) will have many separate actions/stages, therefore: </a:t>
            </a:r>
            <a:br>
              <a:rPr lang="en-CA" sz="1400" dirty="0" smtClean="0"/>
            </a:br>
            <a:r>
              <a:rPr lang="en-CA" sz="1400" dirty="0" smtClean="0"/>
              <a:t>1. there will be many Op-Game rounds, e.g. one for each decisive point;</a:t>
            </a:r>
            <a:br>
              <a:rPr lang="en-CA" sz="1400" dirty="0" smtClean="0"/>
            </a:br>
            <a:r>
              <a:rPr lang="en-CA" sz="1400" dirty="0" smtClean="0"/>
              <a:t>2. the initial Primary statement in each round is quite brief</a:t>
            </a:r>
            <a:br>
              <a:rPr lang="en-CA" sz="1400" dirty="0" smtClean="0"/>
            </a:br>
            <a:r>
              <a:rPr lang="en-CA" sz="1400" dirty="0" smtClean="0"/>
              <a:t>3. the disruptor’s challenge and primary’s response may be short statements, or could become a back and forth dialogue/argument arbitrated by the referee.</a:t>
            </a:r>
            <a:endParaRPr lang="en-CA" sz="3600" b="1" dirty="0"/>
          </a:p>
        </p:txBody>
      </p:sp>
      <p:sp>
        <p:nvSpPr>
          <p:cNvPr id="3" name="TextBox 2"/>
          <p:cNvSpPr txBox="1"/>
          <p:nvPr/>
        </p:nvSpPr>
        <p:spPr>
          <a:xfrm>
            <a:off x="1447800" y="2286000"/>
            <a:ext cx="1143000" cy="338554"/>
          </a:xfrm>
          <a:prstGeom prst="rect">
            <a:avLst/>
          </a:prstGeom>
          <a:noFill/>
        </p:spPr>
        <p:txBody>
          <a:bodyPr wrap="square" rtlCol="0">
            <a:spAutoFit/>
          </a:bodyPr>
          <a:lstStyle/>
          <a:p>
            <a:endParaRPr lang="en-CA" sz="1600" dirty="0"/>
          </a:p>
        </p:txBody>
      </p:sp>
      <p:sp>
        <p:nvSpPr>
          <p:cNvPr id="4" name="Rounded Rectangle 3"/>
          <p:cNvSpPr/>
          <p:nvPr/>
        </p:nvSpPr>
        <p:spPr bwMode="auto">
          <a:xfrm>
            <a:off x="719744" y="2286000"/>
            <a:ext cx="3318856" cy="817245"/>
          </a:xfrm>
          <a:prstGeom prst="roundRect">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dirty="0" smtClean="0">
                <a:ln>
                  <a:noFill/>
                </a:ln>
                <a:solidFill>
                  <a:schemeClr val="tx1"/>
                </a:solidFill>
                <a:effectLst/>
                <a:latin typeface="Verdana" pitchFamily="34" charset="0"/>
              </a:rPr>
              <a:t>We will build a garage beside our house for our new Porsche before winter arrives.</a:t>
            </a:r>
          </a:p>
        </p:txBody>
      </p:sp>
      <p:sp>
        <p:nvSpPr>
          <p:cNvPr id="6" name="Rounded Rectangle 5"/>
          <p:cNvSpPr/>
          <p:nvPr/>
        </p:nvSpPr>
        <p:spPr bwMode="auto">
          <a:xfrm>
            <a:off x="719744" y="4458476"/>
            <a:ext cx="4038598" cy="1634490"/>
          </a:xfrm>
          <a:prstGeom prst="roundRect">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285750" marR="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CA" sz="1600" b="0" i="0" u="none" strike="noStrike" cap="none" normalizeH="0" baseline="0" dirty="0" smtClean="0">
                <a:ln>
                  <a:noFill/>
                </a:ln>
                <a:solidFill>
                  <a:schemeClr val="tx1"/>
                </a:solidFill>
                <a:effectLst/>
                <a:latin typeface="Verdana" pitchFamily="34" charset="0"/>
              </a:rPr>
              <a:t>We have the building permit</a:t>
            </a:r>
          </a:p>
          <a:p>
            <a:pPr marL="285750" marR="0" indent="-285750" algn="l" defTabSz="914400" rtl="0" eaLnBrk="1" fontAlgn="base" latinLnBrk="0" hangingPunct="1">
              <a:lnSpc>
                <a:spcPct val="100000"/>
              </a:lnSpc>
              <a:spcBef>
                <a:spcPct val="0"/>
              </a:spcBef>
              <a:spcAft>
                <a:spcPct val="0"/>
              </a:spcAft>
              <a:buClrTx/>
              <a:buSzTx/>
              <a:buFont typeface="Arial" pitchFamily="34" charset="0"/>
              <a:buChar char="•"/>
              <a:tabLst/>
            </a:pPr>
            <a:r>
              <a:rPr lang="en-CA" sz="1600" dirty="0" smtClean="0"/>
              <a:t>We think we can get a loan (will follow-up on this)</a:t>
            </a:r>
          </a:p>
          <a:p>
            <a:pPr marL="285750" marR="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CA" sz="1600" b="0" i="0" u="none" strike="noStrike" cap="none" normalizeH="0" baseline="0" dirty="0" smtClean="0">
                <a:ln>
                  <a:noFill/>
                </a:ln>
                <a:solidFill>
                  <a:schemeClr val="tx1"/>
                </a:solidFill>
                <a:effectLst/>
                <a:latin typeface="Verdana" pitchFamily="34" charset="0"/>
              </a:rPr>
              <a:t>Contingency plan (AKA branch-plan): our</a:t>
            </a:r>
            <a:r>
              <a:rPr kumimoji="0" lang="en-CA" sz="1600" b="0" i="0" u="none" strike="noStrike" cap="none" normalizeH="0" dirty="0" smtClean="0">
                <a:ln>
                  <a:noFill/>
                </a:ln>
                <a:solidFill>
                  <a:schemeClr val="tx1"/>
                </a:solidFill>
                <a:effectLst/>
                <a:latin typeface="Verdana" pitchFamily="34" charset="0"/>
              </a:rPr>
              <a:t> neighbor Ted said we can use his garage this winter.</a:t>
            </a:r>
            <a:endParaRPr kumimoji="0" lang="en-CA" sz="1600" b="0" i="0" u="none" strike="noStrike" cap="none" normalizeH="0" baseline="0" dirty="0" smtClean="0">
              <a:ln>
                <a:noFill/>
              </a:ln>
              <a:solidFill>
                <a:schemeClr val="tx1"/>
              </a:solidFill>
              <a:effectLst/>
              <a:latin typeface="Verdana" pitchFamily="34" charset="0"/>
            </a:endParaRPr>
          </a:p>
        </p:txBody>
      </p:sp>
      <p:sp>
        <p:nvSpPr>
          <p:cNvPr id="7" name="TextBox 6"/>
          <p:cNvSpPr txBox="1"/>
          <p:nvPr/>
        </p:nvSpPr>
        <p:spPr>
          <a:xfrm>
            <a:off x="228600" y="1900535"/>
            <a:ext cx="4031873" cy="400110"/>
          </a:xfrm>
          <a:prstGeom prst="rect">
            <a:avLst/>
          </a:prstGeom>
          <a:noFill/>
        </p:spPr>
        <p:txBody>
          <a:bodyPr wrap="none" rtlCol="0">
            <a:spAutoFit/>
          </a:bodyPr>
          <a:lstStyle/>
          <a:p>
            <a:r>
              <a:rPr lang="en-CA" sz="2000" b="1" dirty="0" smtClean="0"/>
              <a:t>Primary’s initial statement</a:t>
            </a:r>
            <a:endParaRPr lang="en-CA" sz="1800" b="1" dirty="0"/>
          </a:p>
        </p:txBody>
      </p:sp>
      <p:sp>
        <p:nvSpPr>
          <p:cNvPr id="8" name="TextBox 7"/>
          <p:cNvSpPr txBox="1"/>
          <p:nvPr/>
        </p:nvSpPr>
        <p:spPr>
          <a:xfrm>
            <a:off x="5105400" y="2318656"/>
            <a:ext cx="3865161" cy="461665"/>
          </a:xfrm>
          <a:prstGeom prst="rect">
            <a:avLst/>
          </a:prstGeom>
          <a:noFill/>
        </p:spPr>
        <p:txBody>
          <a:bodyPr wrap="none" rtlCol="0">
            <a:spAutoFit/>
          </a:bodyPr>
          <a:lstStyle/>
          <a:p>
            <a:r>
              <a:rPr lang="en-CA" b="1" dirty="0" smtClean="0"/>
              <a:t>Disrupter’s challenge</a:t>
            </a:r>
            <a:endParaRPr lang="en-CA" b="1" dirty="0"/>
          </a:p>
        </p:txBody>
      </p:sp>
      <p:sp>
        <p:nvSpPr>
          <p:cNvPr id="14" name="Slide Number Placeholder 13"/>
          <p:cNvSpPr>
            <a:spLocks noGrp="1"/>
          </p:cNvSpPr>
          <p:nvPr>
            <p:ph type="sldNum" sz="quarter" idx="12"/>
          </p:nvPr>
        </p:nvSpPr>
        <p:spPr/>
        <p:txBody>
          <a:bodyPr/>
          <a:lstStyle/>
          <a:p>
            <a:fld id="{E3040F34-08F3-4287-B521-7C1B2BE06EB4}" type="slidenum">
              <a:rPr lang="en-US" smtClean="0"/>
              <a:pPr/>
              <a:t>2</a:t>
            </a:fld>
            <a:endParaRPr lang="en-US"/>
          </a:p>
        </p:txBody>
      </p:sp>
      <p:sp>
        <p:nvSpPr>
          <p:cNvPr id="16" name="TextBox 15"/>
          <p:cNvSpPr txBox="1"/>
          <p:nvPr/>
        </p:nvSpPr>
        <p:spPr>
          <a:xfrm>
            <a:off x="968072" y="4064947"/>
            <a:ext cx="3167855" cy="400110"/>
          </a:xfrm>
          <a:prstGeom prst="rect">
            <a:avLst/>
          </a:prstGeom>
          <a:noFill/>
        </p:spPr>
        <p:txBody>
          <a:bodyPr wrap="none" rtlCol="0">
            <a:spAutoFit/>
          </a:bodyPr>
          <a:lstStyle/>
          <a:p>
            <a:r>
              <a:rPr lang="en-CA" sz="2000" b="1" dirty="0" smtClean="0"/>
              <a:t>Primary’s response </a:t>
            </a:r>
            <a:endParaRPr lang="en-CA" sz="1800" b="1" dirty="0"/>
          </a:p>
        </p:txBody>
      </p:sp>
      <p:sp>
        <p:nvSpPr>
          <p:cNvPr id="19" name="TextBox 18"/>
          <p:cNvSpPr txBox="1"/>
          <p:nvPr/>
        </p:nvSpPr>
        <p:spPr>
          <a:xfrm>
            <a:off x="5676900" y="2743200"/>
            <a:ext cx="3238500" cy="2554545"/>
          </a:xfrm>
          <a:prstGeom prst="rect">
            <a:avLst/>
          </a:prstGeom>
          <a:noFill/>
        </p:spPr>
        <p:txBody>
          <a:bodyPr wrap="square" rtlCol="0">
            <a:spAutoFit/>
          </a:bodyPr>
          <a:lstStyle/>
          <a:p>
            <a:r>
              <a:rPr lang="en-CA" sz="1600" dirty="0" smtClean="0"/>
              <a:t>1. You </a:t>
            </a:r>
            <a:r>
              <a:rPr lang="en-CA" sz="1600" dirty="0"/>
              <a:t>will not get a </a:t>
            </a:r>
            <a:endParaRPr lang="en-CA" sz="1600" dirty="0" smtClean="0"/>
          </a:p>
          <a:p>
            <a:r>
              <a:rPr lang="en-CA" sz="1600" dirty="0" smtClean="0"/>
              <a:t>     building </a:t>
            </a:r>
            <a:r>
              <a:rPr lang="en-CA" sz="1600" dirty="0"/>
              <a:t>permit;</a:t>
            </a:r>
          </a:p>
          <a:p>
            <a:r>
              <a:rPr lang="en-CA" sz="1600" dirty="0" smtClean="0"/>
              <a:t>2. You </a:t>
            </a:r>
            <a:r>
              <a:rPr lang="en-CA" sz="1600" dirty="0"/>
              <a:t>will run out of </a:t>
            </a:r>
            <a:r>
              <a:rPr lang="en-CA" sz="1600" dirty="0" smtClean="0"/>
              <a:t>money</a:t>
            </a:r>
            <a:r>
              <a:rPr lang="en-CA" sz="1600" dirty="0"/>
              <a:t>;</a:t>
            </a:r>
          </a:p>
          <a:p>
            <a:r>
              <a:rPr lang="en-CA" sz="1600" dirty="0" smtClean="0"/>
              <a:t>3. A </a:t>
            </a:r>
            <a:r>
              <a:rPr lang="en-CA" sz="1600" dirty="0"/>
              <a:t>forest fire will burn </a:t>
            </a:r>
            <a:r>
              <a:rPr lang="en-CA" sz="1600" dirty="0" smtClean="0"/>
              <a:t>it</a:t>
            </a:r>
          </a:p>
          <a:p>
            <a:r>
              <a:rPr lang="en-CA" sz="1600" dirty="0"/>
              <a:t> </a:t>
            </a:r>
            <a:r>
              <a:rPr lang="en-CA" sz="1600" dirty="0" smtClean="0"/>
              <a:t>   down</a:t>
            </a:r>
            <a:r>
              <a:rPr lang="en-CA" sz="1600" dirty="0"/>
              <a:t>.</a:t>
            </a:r>
            <a:r>
              <a:rPr lang="en-CA" sz="1600" dirty="0">
                <a:solidFill>
                  <a:srgbClr val="006600"/>
                </a:solidFill>
              </a:rPr>
              <a:t> </a:t>
            </a:r>
          </a:p>
          <a:p>
            <a:r>
              <a:rPr lang="en-CA" sz="1600" b="1" dirty="0">
                <a:solidFill>
                  <a:srgbClr val="006600"/>
                </a:solidFill>
              </a:rPr>
              <a:t>Referee</a:t>
            </a:r>
            <a:r>
              <a:rPr lang="en-CA" sz="1600" dirty="0">
                <a:solidFill>
                  <a:srgbClr val="006600"/>
                </a:solidFill>
              </a:rPr>
              <a:t> says #3 is </a:t>
            </a:r>
            <a:r>
              <a:rPr lang="en-CA" sz="1600" dirty="0" smtClean="0">
                <a:solidFill>
                  <a:srgbClr val="006600"/>
                </a:solidFill>
              </a:rPr>
              <a:t>so</a:t>
            </a:r>
          </a:p>
          <a:p>
            <a:r>
              <a:rPr lang="en-CA" sz="1600" dirty="0" smtClean="0">
                <a:solidFill>
                  <a:srgbClr val="006600"/>
                </a:solidFill>
              </a:rPr>
              <a:t>unlikely </a:t>
            </a:r>
            <a:r>
              <a:rPr lang="en-CA" sz="1600" dirty="0">
                <a:solidFill>
                  <a:srgbClr val="006600"/>
                </a:solidFill>
              </a:rPr>
              <a:t>that primary </a:t>
            </a:r>
            <a:endParaRPr lang="en-CA" sz="1600" dirty="0" smtClean="0">
              <a:solidFill>
                <a:srgbClr val="006600"/>
              </a:solidFill>
            </a:endParaRPr>
          </a:p>
          <a:p>
            <a:r>
              <a:rPr lang="en-CA" sz="1600" dirty="0" smtClean="0">
                <a:solidFill>
                  <a:srgbClr val="006600"/>
                </a:solidFill>
              </a:rPr>
              <a:t> doesn’t </a:t>
            </a:r>
            <a:r>
              <a:rPr lang="en-CA" sz="1600" dirty="0">
                <a:solidFill>
                  <a:srgbClr val="006600"/>
                </a:solidFill>
              </a:rPr>
              <a:t>need to </a:t>
            </a:r>
            <a:r>
              <a:rPr lang="en-CA" sz="1600" dirty="0" smtClean="0">
                <a:solidFill>
                  <a:srgbClr val="006600"/>
                </a:solidFill>
              </a:rPr>
              <a:t>respond</a:t>
            </a:r>
          </a:p>
          <a:p>
            <a:r>
              <a:rPr lang="en-CA" sz="1600" dirty="0">
                <a:solidFill>
                  <a:srgbClr val="006600"/>
                </a:solidFill>
              </a:rPr>
              <a:t> </a:t>
            </a:r>
            <a:r>
              <a:rPr lang="en-CA" sz="1600" dirty="0" smtClean="0">
                <a:solidFill>
                  <a:srgbClr val="006600"/>
                </a:solidFill>
              </a:rPr>
              <a:t>  to that risk.</a:t>
            </a:r>
            <a:endParaRPr lang="en-CA" sz="1600" dirty="0">
              <a:solidFill>
                <a:srgbClr val="006600"/>
              </a:solidFill>
            </a:endParaRPr>
          </a:p>
          <a:p>
            <a:endParaRPr lang="en-CA" sz="1600" dirty="0"/>
          </a:p>
        </p:txBody>
      </p:sp>
      <p:sp>
        <p:nvSpPr>
          <p:cNvPr id="20" name="TextBox 19"/>
          <p:cNvSpPr txBox="1"/>
          <p:nvPr/>
        </p:nvSpPr>
        <p:spPr>
          <a:xfrm>
            <a:off x="1050033" y="6101016"/>
            <a:ext cx="7501134" cy="584775"/>
          </a:xfrm>
          <a:prstGeom prst="rect">
            <a:avLst/>
          </a:prstGeom>
          <a:noFill/>
        </p:spPr>
        <p:txBody>
          <a:bodyPr wrap="square" rtlCol="0">
            <a:spAutoFit/>
          </a:bodyPr>
          <a:lstStyle/>
          <a:p>
            <a:r>
              <a:rPr lang="en-CA" sz="1600" b="1" dirty="0" smtClean="0"/>
              <a:t>The referee signals the end of this round; records the ‘results’; and moves on to the next round.</a:t>
            </a:r>
            <a:endParaRPr lang="en-CA" sz="1600" b="1" dirty="0"/>
          </a:p>
        </p:txBody>
      </p:sp>
      <p:sp>
        <p:nvSpPr>
          <p:cNvPr id="5" name="TextBox 4"/>
          <p:cNvSpPr txBox="1"/>
          <p:nvPr/>
        </p:nvSpPr>
        <p:spPr>
          <a:xfrm>
            <a:off x="1847222" y="45720"/>
            <a:ext cx="5448928" cy="461665"/>
          </a:xfrm>
          <a:prstGeom prst="rect">
            <a:avLst/>
          </a:prstGeom>
          <a:noFill/>
        </p:spPr>
        <p:txBody>
          <a:bodyPr wrap="none" rtlCol="0">
            <a:spAutoFit/>
          </a:bodyPr>
          <a:lstStyle/>
          <a:p>
            <a:r>
              <a:rPr lang="en-CA" b="1" dirty="0"/>
              <a:t>Sample OP-Game single round</a:t>
            </a:r>
            <a:endParaRPr lang="en-CA" dirty="0"/>
          </a:p>
        </p:txBody>
      </p:sp>
    </p:spTree>
    <p:extLst>
      <p:ext uri="{BB962C8B-B14F-4D97-AF65-F5344CB8AC3E}">
        <p14:creationId xmlns:p14="http://schemas.microsoft.com/office/powerpoint/2010/main" val="3312124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0"/>
                                        <p:tgtEl>
                                          <p:spTgt spid="2"/>
                                        </p:tgtEl>
                                      </p:cBhvr>
                                    </p:animEffect>
                                  </p:childTnLst>
                                </p:cTn>
                              </p:par>
                            </p:childTnLst>
                          </p:cTn>
                        </p:par>
                        <p:par>
                          <p:cTn id="8" fill="hold">
                            <p:stCondLst>
                              <p:cond delay="5000"/>
                            </p:stCondLst>
                            <p:childTnLst>
                              <p:par>
                                <p:cTn id="9" presetID="22" presetClass="entr" presetSubtype="1" fill="hold" grpId="0" nodeType="afterEffect">
                                  <p:stCondLst>
                                    <p:cond delay="500"/>
                                  </p:stCondLst>
                                  <p:childTnLst>
                                    <p:set>
                                      <p:cBhvr>
                                        <p:cTn id="10" dur="1" fill="hold">
                                          <p:stCondLst>
                                            <p:cond delay="0"/>
                                          </p:stCondLst>
                                        </p:cTn>
                                        <p:tgtEl>
                                          <p:spTgt spid="7"/>
                                        </p:tgtEl>
                                        <p:attrNameLst>
                                          <p:attrName>style.visibility</p:attrName>
                                        </p:attrNameLst>
                                      </p:cBhvr>
                                      <p:to>
                                        <p:strVal val="visible"/>
                                      </p:to>
                                    </p:set>
                                    <p:animEffect transition="in" filter="wipe(up)">
                                      <p:cBhvr>
                                        <p:cTn id="11" dur="2000"/>
                                        <p:tgtEl>
                                          <p:spTgt spid="7"/>
                                        </p:tgtEl>
                                      </p:cBhvr>
                                    </p:animEffect>
                                  </p:childTnLst>
                                </p:cTn>
                              </p:par>
                            </p:childTnLst>
                          </p:cTn>
                        </p:par>
                        <p:par>
                          <p:cTn id="12" fill="hold">
                            <p:stCondLst>
                              <p:cond delay="7500"/>
                            </p:stCondLst>
                            <p:childTnLst>
                              <p:par>
                                <p:cTn id="13" presetID="22" presetClass="entr" presetSubtype="1" fill="hold" grpId="0" nodeType="afterEffect">
                                  <p:stCondLst>
                                    <p:cond delay="500"/>
                                  </p:stCondLst>
                                  <p:childTnLst>
                                    <p:set>
                                      <p:cBhvr>
                                        <p:cTn id="14" dur="1" fill="hold">
                                          <p:stCondLst>
                                            <p:cond delay="0"/>
                                          </p:stCondLst>
                                        </p:cTn>
                                        <p:tgtEl>
                                          <p:spTgt spid="4"/>
                                        </p:tgtEl>
                                        <p:attrNameLst>
                                          <p:attrName>style.visibility</p:attrName>
                                        </p:attrNameLst>
                                      </p:cBhvr>
                                      <p:to>
                                        <p:strVal val="visible"/>
                                      </p:to>
                                    </p:set>
                                    <p:animEffect transition="in" filter="wipe(up)">
                                      <p:cBhvr>
                                        <p:cTn id="15" dur="2000"/>
                                        <p:tgtEl>
                                          <p:spTgt spid="4"/>
                                        </p:tgtEl>
                                      </p:cBhvr>
                                    </p:animEffect>
                                  </p:childTnLst>
                                </p:cTn>
                              </p:par>
                            </p:childTnLst>
                          </p:cTn>
                        </p:par>
                        <p:par>
                          <p:cTn id="16" fill="hold">
                            <p:stCondLst>
                              <p:cond delay="10000"/>
                            </p:stCondLst>
                            <p:childTnLst>
                              <p:par>
                                <p:cTn id="17" presetID="22" presetClass="entr" presetSubtype="8" fill="hold" grpId="0" nodeType="afterEffect">
                                  <p:stCondLst>
                                    <p:cond delay="500"/>
                                  </p:stCondLst>
                                  <p:childTnLst>
                                    <p:set>
                                      <p:cBhvr>
                                        <p:cTn id="18" dur="1" fill="hold">
                                          <p:stCondLst>
                                            <p:cond delay="0"/>
                                          </p:stCondLst>
                                        </p:cTn>
                                        <p:tgtEl>
                                          <p:spTgt spid="9"/>
                                        </p:tgtEl>
                                        <p:attrNameLst>
                                          <p:attrName>style.visibility</p:attrName>
                                        </p:attrNameLst>
                                      </p:cBhvr>
                                      <p:to>
                                        <p:strVal val="visible"/>
                                      </p:to>
                                    </p:set>
                                    <p:animEffect transition="in" filter="wipe(left)">
                                      <p:cBhvr>
                                        <p:cTn id="19" dur="2000"/>
                                        <p:tgtEl>
                                          <p:spTgt spid="9"/>
                                        </p:tgtEl>
                                      </p:cBhvr>
                                    </p:animEffect>
                                  </p:childTnLst>
                                </p:cTn>
                              </p:par>
                            </p:childTnLst>
                          </p:cTn>
                        </p:par>
                        <p:par>
                          <p:cTn id="20" fill="hold">
                            <p:stCondLst>
                              <p:cond delay="12500"/>
                            </p:stCondLst>
                            <p:childTnLst>
                              <p:par>
                                <p:cTn id="21" presetID="22" presetClass="entr" presetSubtype="1" fill="hold" grpId="0" nodeType="afterEffect">
                                  <p:stCondLst>
                                    <p:cond delay="500"/>
                                  </p:stCondLst>
                                  <p:childTnLst>
                                    <p:set>
                                      <p:cBhvr>
                                        <p:cTn id="22" dur="1" fill="hold">
                                          <p:stCondLst>
                                            <p:cond delay="0"/>
                                          </p:stCondLst>
                                        </p:cTn>
                                        <p:tgtEl>
                                          <p:spTgt spid="17"/>
                                        </p:tgtEl>
                                        <p:attrNameLst>
                                          <p:attrName>style.visibility</p:attrName>
                                        </p:attrNameLst>
                                      </p:cBhvr>
                                      <p:to>
                                        <p:strVal val="visible"/>
                                      </p:to>
                                    </p:set>
                                    <p:animEffect transition="in" filter="wipe(up)">
                                      <p:cBhvr>
                                        <p:cTn id="23" dur="2000"/>
                                        <p:tgtEl>
                                          <p:spTgt spid="17"/>
                                        </p:tgtEl>
                                      </p:cBhvr>
                                    </p:animEffect>
                                  </p:childTnLst>
                                </p:cTn>
                              </p:par>
                              <p:par>
                                <p:cTn id="24" presetID="22" presetClass="entr" presetSubtype="1" fill="hold" grpId="0" nodeType="withEffect">
                                  <p:stCondLst>
                                    <p:cond delay="500"/>
                                  </p:stCondLst>
                                  <p:childTnLst>
                                    <p:set>
                                      <p:cBhvr>
                                        <p:cTn id="25" dur="1" fill="hold">
                                          <p:stCondLst>
                                            <p:cond delay="0"/>
                                          </p:stCondLst>
                                        </p:cTn>
                                        <p:tgtEl>
                                          <p:spTgt spid="8"/>
                                        </p:tgtEl>
                                        <p:attrNameLst>
                                          <p:attrName>style.visibility</p:attrName>
                                        </p:attrNameLst>
                                      </p:cBhvr>
                                      <p:to>
                                        <p:strVal val="visible"/>
                                      </p:to>
                                    </p:set>
                                    <p:animEffect transition="in" filter="wipe(up)">
                                      <p:cBhvr>
                                        <p:cTn id="26" dur="2000"/>
                                        <p:tgtEl>
                                          <p:spTgt spid="8"/>
                                        </p:tgtEl>
                                      </p:cBhvr>
                                    </p:animEffect>
                                  </p:childTnLst>
                                </p:cTn>
                              </p:par>
                            </p:childTnLst>
                          </p:cTn>
                        </p:par>
                        <p:par>
                          <p:cTn id="27" fill="hold">
                            <p:stCondLst>
                              <p:cond delay="15000"/>
                            </p:stCondLst>
                            <p:childTnLst>
                              <p:par>
                                <p:cTn id="28" presetID="22" presetClass="entr" presetSubtype="1" fill="hold" grpId="0" nodeType="afterEffect">
                                  <p:stCondLst>
                                    <p:cond delay="500"/>
                                  </p:stCondLst>
                                  <p:childTnLst>
                                    <p:set>
                                      <p:cBhvr>
                                        <p:cTn id="29" dur="1" fill="hold">
                                          <p:stCondLst>
                                            <p:cond delay="0"/>
                                          </p:stCondLst>
                                        </p:cTn>
                                        <p:tgtEl>
                                          <p:spTgt spid="19">
                                            <p:txEl>
                                              <p:pRg st="0" end="0"/>
                                            </p:txEl>
                                          </p:spTgt>
                                        </p:tgtEl>
                                        <p:attrNameLst>
                                          <p:attrName>style.visibility</p:attrName>
                                        </p:attrNameLst>
                                      </p:cBhvr>
                                      <p:to>
                                        <p:strVal val="visible"/>
                                      </p:to>
                                    </p:set>
                                    <p:animEffect transition="in" filter="wipe(up)">
                                      <p:cBhvr>
                                        <p:cTn id="30" dur="2000"/>
                                        <p:tgtEl>
                                          <p:spTgt spid="19">
                                            <p:txEl>
                                              <p:pRg st="0" end="0"/>
                                            </p:txEl>
                                          </p:spTgt>
                                        </p:tgtEl>
                                      </p:cBhvr>
                                    </p:animEffect>
                                  </p:childTnLst>
                                </p:cTn>
                              </p:par>
                              <p:par>
                                <p:cTn id="31" presetID="22" presetClass="entr" presetSubtype="1" fill="hold" grpId="0" nodeType="withEffect">
                                  <p:stCondLst>
                                    <p:cond delay="500"/>
                                  </p:stCondLst>
                                  <p:childTnLst>
                                    <p:set>
                                      <p:cBhvr>
                                        <p:cTn id="32" dur="1" fill="hold">
                                          <p:stCondLst>
                                            <p:cond delay="0"/>
                                          </p:stCondLst>
                                        </p:cTn>
                                        <p:tgtEl>
                                          <p:spTgt spid="19">
                                            <p:txEl>
                                              <p:pRg st="1" end="1"/>
                                            </p:txEl>
                                          </p:spTgt>
                                        </p:tgtEl>
                                        <p:attrNameLst>
                                          <p:attrName>style.visibility</p:attrName>
                                        </p:attrNameLst>
                                      </p:cBhvr>
                                      <p:to>
                                        <p:strVal val="visible"/>
                                      </p:to>
                                    </p:set>
                                    <p:animEffect transition="in" filter="wipe(up)">
                                      <p:cBhvr>
                                        <p:cTn id="33" dur="2000"/>
                                        <p:tgtEl>
                                          <p:spTgt spid="19">
                                            <p:txEl>
                                              <p:pRg st="1" end="1"/>
                                            </p:txEl>
                                          </p:spTgt>
                                        </p:tgtEl>
                                      </p:cBhvr>
                                    </p:animEffect>
                                  </p:childTnLst>
                                </p:cTn>
                              </p:par>
                            </p:childTnLst>
                          </p:cTn>
                        </p:par>
                        <p:par>
                          <p:cTn id="34" fill="hold">
                            <p:stCondLst>
                              <p:cond delay="17500"/>
                            </p:stCondLst>
                            <p:childTnLst>
                              <p:par>
                                <p:cTn id="35" presetID="22" presetClass="entr" presetSubtype="1" fill="hold" grpId="0" nodeType="afterEffect">
                                  <p:stCondLst>
                                    <p:cond delay="0"/>
                                  </p:stCondLst>
                                  <p:childTnLst>
                                    <p:set>
                                      <p:cBhvr>
                                        <p:cTn id="36" dur="1" fill="hold">
                                          <p:stCondLst>
                                            <p:cond delay="0"/>
                                          </p:stCondLst>
                                        </p:cTn>
                                        <p:tgtEl>
                                          <p:spTgt spid="19">
                                            <p:txEl>
                                              <p:pRg st="2" end="2"/>
                                            </p:txEl>
                                          </p:spTgt>
                                        </p:tgtEl>
                                        <p:attrNameLst>
                                          <p:attrName>style.visibility</p:attrName>
                                        </p:attrNameLst>
                                      </p:cBhvr>
                                      <p:to>
                                        <p:strVal val="visible"/>
                                      </p:to>
                                    </p:set>
                                    <p:animEffect transition="in" filter="wipe(up)">
                                      <p:cBhvr>
                                        <p:cTn id="37" dur="2000"/>
                                        <p:tgtEl>
                                          <p:spTgt spid="19">
                                            <p:txEl>
                                              <p:pRg st="2" end="2"/>
                                            </p:txEl>
                                          </p:spTgt>
                                        </p:tgtEl>
                                      </p:cBhvr>
                                    </p:animEffect>
                                  </p:childTnLst>
                                </p:cTn>
                              </p:par>
                            </p:childTnLst>
                          </p:cTn>
                        </p:par>
                        <p:par>
                          <p:cTn id="38" fill="hold">
                            <p:stCondLst>
                              <p:cond delay="19500"/>
                            </p:stCondLst>
                            <p:childTnLst>
                              <p:par>
                                <p:cTn id="39" presetID="22" presetClass="entr" presetSubtype="1" fill="hold" grpId="0" nodeType="afterEffect">
                                  <p:stCondLst>
                                    <p:cond delay="0"/>
                                  </p:stCondLst>
                                  <p:childTnLst>
                                    <p:set>
                                      <p:cBhvr>
                                        <p:cTn id="40" dur="1" fill="hold">
                                          <p:stCondLst>
                                            <p:cond delay="0"/>
                                          </p:stCondLst>
                                        </p:cTn>
                                        <p:tgtEl>
                                          <p:spTgt spid="19">
                                            <p:txEl>
                                              <p:pRg st="3" end="3"/>
                                            </p:txEl>
                                          </p:spTgt>
                                        </p:tgtEl>
                                        <p:attrNameLst>
                                          <p:attrName>style.visibility</p:attrName>
                                        </p:attrNameLst>
                                      </p:cBhvr>
                                      <p:to>
                                        <p:strVal val="visible"/>
                                      </p:to>
                                    </p:set>
                                    <p:animEffect transition="in" filter="wipe(up)">
                                      <p:cBhvr>
                                        <p:cTn id="41" dur="2000"/>
                                        <p:tgtEl>
                                          <p:spTgt spid="19">
                                            <p:txEl>
                                              <p:pRg st="3" end="3"/>
                                            </p:txEl>
                                          </p:spTgt>
                                        </p:tgtEl>
                                      </p:cBhvr>
                                    </p:animEffect>
                                  </p:childTnLst>
                                </p:cTn>
                              </p:par>
                              <p:par>
                                <p:cTn id="42" presetID="22" presetClass="entr" presetSubtype="1" fill="hold" grpId="0" nodeType="withEffect">
                                  <p:stCondLst>
                                    <p:cond delay="500"/>
                                  </p:stCondLst>
                                  <p:childTnLst>
                                    <p:set>
                                      <p:cBhvr>
                                        <p:cTn id="43" dur="1" fill="hold">
                                          <p:stCondLst>
                                            <p:cond delay="0"/>
                                          </p:stCondLst>
                                        </p:cTn>
                                        <p:tgtEl>
                                          <p:spTgt spid="19">
                                            <p:txEl>
                                              <p:pRg st="4" end="4"/>
                                            </p:txEl>
                                          </p:spTgt>
                                        </p:tgtEl>
                                        <p:attrNameLst>
                                          <p:attrName>style.visibility</p:attrName>
                                        </p:attrNameLst>
                                      </p:cBhvr>
                                      <p:to>
                                        <p:strVal val="visible"/>
                                      </p:to>
                                    </p:set>
                                    <p:animEffect transition="in" filter="wipe(up)">
                                      <p:cBhvr>
                                        <p:cTn id="44" dur="2000"/>
                                        <p:tgtEl>
                                          <p:spTgt spid="19">
                                            <p:txEl>
                                              <p:pRg st="4" end="4"/>
                                            </p:txEl>
                                          </p:spTgt>
                                        </p:tgtEl>
                                      </p:cBhvr>
                                    </p:animEffect>
                                  </p:childTnLst>
                                </p:cTn>
                              </p:par>
                            </p:childTnLst>
                          </p:cTn>
                        </p:par>
                        <p:par>
                          <p:cTn id="45" fill="hold">
                            <p:stCondLst>
                              <p:cond delay="22000"/>
                            </p:stCondLst>
                            <p:childTnLst>
                              <p:par>
                                <p:cTn id="46" presetID="22" presetClass="entr" presetSubtype="1" fill="hold" grpId="0" nodeType="afterEffect">
                                  <p:stCondLst>
                                    <p:cond delay="0"/>
                                  </p:stCondLst>
                                  <p:childTnLst>
                                    <p:set>
                                      <p:cBhvr>
                                        <p:cTn id="47" dur="1" fill="hold">
                                          <p:stCondLst>
                                            <p:cond delay="0"/>
                                          </p:stCondLst>
                                        </p:cTn>
                                        <p:tgtEl>
                                          <p:spTgt spid="19">
                                            <p:txEl>
                                              <p:pRg st="5" end="5"/>
                                            </p:txEl>
                                          </p:spTgt>
                                        </p:tgtEl>
                                        <p:attrNameLst>
                                          <p:attrName>style.visibility</p:attrName>
                                        </p:attrNameLst>
                                      </p:cBhvr>
                                      <p:to>
                                        <p:strVal val="visible"/>
                                      </p:to>
                                    </p:set>
                                    <p:animEffect transition="in" filter="wipe(up)">
                                      <p:cBhvr>
                                        <p:cTn id="48" dur="2000"/>
                                        <p:tgtEl>
                                          <p:spTgt spid="19">
                                            <p:txEl>
                                              <p:pRg st="5" end="5"/>
                                            </p:txEl>
                                          </p:spTgt>
                                        </p:tgtEl>
                                      </p:cBhvr>
                                    </p:animEffect>
                                  </p:childTnLst>
                                </p:cTn>
                              </p:par>
                              <p:par>
                                <p:cTn id="49" presetID="22" presetClass="entr" presetSubtype="1" fill="hold" grpId="0" nodeType="withEffect">
                                  <p:stCondLst>
                                    <p:cond delay="500"/>
                                  </p:stCondLst>
                                  <p:childTnLst>
                                    <p:set>
                                      <p:cBhvr>
                                        <p:cTn id="50" dur="1" fill="hold">
                                          <p:stCondLst>
                                            <p:cond delay="0"/>
                                          </p:stCondLst>
                                        </p:cTn>
                                        <p:tgtEl>
                                          <p:spTgt spid="19">
                                            <p:txEl>
                                              <p:pRg st="6" end="6"/>
                                            </p:txEl>
                                          </p:spTgt>
                                        </p:tgtEl>
                                        <p:attrNameLst>
                                          <p:attrName>style.visibility</p:attrName>
                                        </p:attrNameLst>
                                      </p:cBhvr>
                                      <p:to>
                                        <p:strVal val="visible"/>
                                      </p:to>
                                    </p:set>
                                    <p:animEffect transition="in" filter="wipe(up)">
                                      <p:cBhvr>
                                        <p:cTn id="51" dur="2000"/>
                                        <p:tgtEl>
                                          <p:spTgt spid="19">
                                            <p:txEl>
                                              <p:pRg st="6" end="6"/>
                                            </p:txEl>
                                          </p:spTgt>
                                        </p:tgtEl>
                                      </p:cBhvr>
                                    </p:animEffect>
                                  </p:childTnLst>
                                </p:cTn>
                              </p:par>
                              <p:par>
                                <p:cTn id="52" presetID="22" presetClass="entr" presetSubtype="1" fill="hold" grpId="0" nodeType="withEffect">
                                  <p:stCondLst>
                                    <p:cond delay="500"/>
                                  </p:stCondLst>
                                  <p:childTnLst>
                                    <p:set>
                                      <p:cBhvr>
                                        <p:cTn id="53" dur="1" fill="hold">
                                          <p:stCondLst>
                                            <p:cond delay="0"/>
                                          </p:stCondLst>
                                        </p:cTn>
                                        <p:tgtEl>
                                          <p:spTgt spid="19">
                                            <p:txEl>
                                              <p:pRg st="7" end="7"/>
                                            </p:txEl>
                                          </p:spTgt>
                                        </p:tgtEl>
                                        <p:attrNameLst>
                                          <p:attrName>style.visibility</p:attrName>
                                        </p:attrNameLst>
                                      </p:cBhvr>
                                      <p:to>
                                        <p:strVal val="visible"/>
                                      </p:to>
                                    </p:set>
                                    <p:animEffect transition="in" filter="wipe(up)">
                                      <p:cBhvr>
                                        <p:cTn id="54" dur="2000"/>
                                        <p:tgtEl>
                                          <p:spTgt spid="19">
                                            <p:txEl>
                                              <p:pRg st="7" end="7"/>
                                            </p:txEl>
                                          </p:spTgt>
                                        </p:tgtEl>
                                      </p:cBhvr>
                                    </p:animEffect>
                                  </p:childTnLst>
                                </p:cTn>
                              </p:par>
                              <p:par>
                                <p:cTn id="55" presetID="22" presetClass="entr" presetSubtype="1" fill="hold" grpId="0" nodeType="withEffect">
                                  <p:stCondLst>
                                    <p:cond delay="500"/>
                                  </p:stCondLst>
                                  <p:childTnLst>
                                    <p:set>
                                      <p:cBhvr>
                                        <p:cTn id="56" dur="1" fill="hold">
                                          <p:stCondLst>
                                            <p:cond delay="0"/>
                                          </p:stCondLst>
                                        </p:cTn>
                                        <p:tgtEl>
                                          <p:spTgt spid="19">
                                            <p:txEl>
                                              <p:pRg st="8" end="8"/>
                                            </p:txEl>
                                          </p:spTgt>
                                        </p:tgtEl>
                                        <p:attrNameLst>
                                          <p:attrName>style.visibility</p:attrName>
                                        </p:attrNameLst>
                                      </p:cBhvr>
                                      <p:to>
                                        <p:strVal val="visible"/>
                                      </p:to>
                                    </p:set>
                                    <p:animEffect transition="in" filter="wipe(up)">
                                      <p:cBhvr>
                                        <p:cTn id="57" dur="2000"/>
                                        <p:tgtEl>
                                          <p:spTgt spid="19">
                                            <p:txEl>
                                              <p:pRg st="8" end="8"/>
                                            </p:txEl>
                                          </p:spTgt>
                                        </p:tgtEl>
                                      </p:cBhvr>
                                    </p:animEffect>
                                  </p:childTnLst>
                                </p:cTn>
                              </p:par>
                            </p:childTnLst>
                          </p:cTn>
                        </p:par>
                        <p:par>
                          <p:cTn id="58" fill="hold">
                            <p:stCondLst>
                              <p:cond delay="24500"/>
                            </p:stCondLst>
                            <p:childTnLst>
                              <p:par>
                                <p:cTn id="59" presetID="22" presetClass="entr" presetSubtype="2" fill="hold" grpId="0" nodeType="afterEffect">
                                  <p:stCondLst>
                                    <p:cond delay="500"/>
                                  </p:stCondLst>
                                  <p:childTnLst>
                                    <p:set>
                                      <p:cBhvr>
                                        <p:cTn id="60" dur="1" fill="hold">
                                          <p:stCondLst>
                                            <p:cond delay="0"/>
                                          </p:stCondLst>
                                        </p:cTn>
                                        <p:tgtEl>
                                          <p:spTgt spid="10"/>
                                        </p:tgtEl>
                                        <p:attrNameLst>
                                          <p:attrName>style.visibility</p:attrName>
                                        </p:attrNameLst>
                                      </p:cBhvr>
                                      <p:to>
                                        <p:strVal val="visible"/>
                                      </p:to>
                                    </p:set>
                                    <p:animEffect transition="in" filter="wipe(right)">
                                      <p:cBhvr>
                                        <p:cTn id="61" dur="2000"/>
                                        <p:tgtEl>
                                          <p:spTgt spid="10"/>
                                        </p:tgtEl>
                                      </p:cBhvr>
                                    </p:animEffect>
                                  </p:childTnLst>
                                </p:cTn>
                              </p:par>
                            </p:childTnLst>
                          </p:cTn>
                        </p:par>
                        <p:par>
                          <p:cTn id="62" fill="hold">
                            <p:stCondLst>
                              <p:cond delay="27000"/>
                            </p:stCondLst>
                            <p:childTnLst>
                              <p:par>
                                <p:cTn id="63" presetID="22" presetClass="entr" presetSubtype="1" fill="hold" grpId="0" nodeType="afterEffect">
                                  <p:stCondLst>
                                    <p:cond delay="500"/>
                                  </p:stCondLst>
                                  <p:childTnLst>
                                    <p:set>
                                      <p:cBhvr>
                                        <p:cTn id="64" dur="1" fill="hold">
                                          <p:stCondLst>
                                            <p:cond delay="0"/>
                                          </p:stCondLst>
                                        </p:cTn>
                                        <p:tgtEl>
                                          <p:spTgt spid="16"/>
                                        </p:tgtEl>
                                        <p:attrNameLst>
                                          <p:attrName>style.visibility</p:attrName>
                                        </p:attrNameLst>
                                      </p:cBhvr>
                                      <p:to>
                                        <p:strVal val="visible"/>
                                      </p:to>
                                    </p:set>
                                    <p:animEffect transition="in" filter="wipe(up)">
                                      <p:cBhvr>
                                        <p:cTn id="65" dur="2000"/>
                                        <p:tgtEl>
                                          <p:spTgt spid="16"/>
                                        </p:tgtEl>
                                      </p:cBhvr>
                                    </p:animEffect>
                                  </p:childTnLst>
                                </p:cTn>
                              </p:par>
                            </p:childTnLst>
                          </p:cTn>
                        </p:par>
                        <p:par>
                          <p:cTn id="66" fill="hold">
                            <p:stCondLst>
                              <p:cond delay="29500"/>
                            </p:stCondLst>
                            <p:childTnLst>
                              <p:par>
                                <p:cTn id="67" presetID="22" presetClass="entr" presetSubtype="1" fill="hold" grpId="0" nodeType="afterEffect">
                                  <p:stCondLst>
                                    <p:cond delay="0"/>
                                  </p:stCondLst>
                                  <p:childTnLst>
                                    <p:set>
                                      <p:cBhvr>
                                        <p:cTn id="68" dur="1" fill="hold">
                                          <p:stCondLst>
                                            <p:cond delay="0"/>
                                          </p:stCondLst>
                                        </p:cTn>
                                        <p:tgtEl>
                                          <p:spTgt spid="6">
                                            <p:bg/>
                                          </p:spTgt>
                                        </p:tgtEl>
                                        <p:attrNameLst>
                                          <p:attrName>style.visibility</p:attrName>
                                        </p:attrNameLst>
                                      </p:cBhvr>
                                      <p:to>
                                        <p:strVal val="visible"/>
                                      </p:to>
                                    </p:set>
                                    <p:animEffect transition="in" filter="wipe(up)">
                                      <p:cBhvr>
                                        <p:cTn id="69" dur="2000"/>
                                        <p:tgtEl>
                                          <p:spTgt spid="6">
                                            <p:bg/>
                                          </p:spTgt>
                                        </p:tgtEl>
                                      </p:cBhvr>
                                    </p:animEffect>
                                  </p:childTnLst>
                                </p:cTn>
                              </p:par>
                            </p:childTnLst>
                          </p:cTn>
                        </p:par>
                        <p:par>
                          <p:cTn id="70" fill="hold">
                            <p:stCondLst>
                              <p:cond delay="31500"/>
                            </p:stCondLst>
                            <p:childTnLst>
                              <p:par>
                                <p:cTn id="71" presetID="22" presetClass="entr" presetSubtype="1" fill="hold" grpId="0" nodeType="afterEffect">
                                  <p:stCondLst>
                                    <p:cond delay="0"/>
                                  </p:stCondLst>
                                  <p:childTnLst>
                                    <p:set>
                                      <p:cBhvr>
                                        <p:cTn id="72" dur="1" fill="hold">
                                          <p:stCondLst>
                                            <p:cond delay="0"/>
                                          </p:stCondLst>
                                        </p:cTn>
                                        <p:tgtEl>
                                          <p:spTgt spid="6">
                                            <p:txEl>
                                              <p:pRg st="0" end="0"/>
                                            </p:txEl>
                                          </p:spTgt>
                                        </p:tgtEl>
                                        <p:attrNameLst>
                                          <p:attrName>style.visibility</p:attrName>
                                        </p:attrNameLst>
                                      </p:cBhvr>
                                      <p:to>
                                        <p:strVal val="visible"/>
                                      </p:to>
                                    </p:set>
                                    <p:animEffect transition="in" filter="wipe(up)">
                                      <p:cBhvr>
                                        <p:cTn id="73" dur="2000"/>
                                        <p:tgtEl>
                                          <p:spTgt spid="6">
                                            <p:txEl>
                                              <p:pRg st="0" end="0"/>
                                            </p:txEl>
                                          </p:spTgt>
                                        </p:tgtEl>
                                      </p:cBhvr>
                                    </p:animEffect>
                                  </p:childTnLst>
                                </p:cTn>
                              </p:par>
                            </p:childTnLst>
                          </p:cTn>
                        </p:par>
                        <p:par>
                          <p:cTn id="74" fill="hold">
                            <p:stCondLst>
                              <p:cond delay="33500"/>
                            </p:stCondLst>
                            <p:childTnLst>
                              <p:par>
                                <p:cTn id="75" presetID="22" presetClass="entr" presetSubtype="1" fill="hold" grpId="0" nodeType="afterEffect">
                                  <p:stCondLst>
                                    <p:cond delay="0"/>
                                  </p:stCondLst>
                                  <p:childTnLst>
                                    <p:set>
                                      <p:cBhvr>
                                        <p:cTn id="76" dur="1" fill="hold">
                                          <p:stCondLst>
                                            <p:cond delay="0"/>
                                          </p:stCondLst>
                                        </p:cTn>
                                        <p:tgtEl>
                                          <p:spTgt spid="6">
                                            <p:txEl>
                                              <p:pRg st="1" end="1"/>
                                            </p:txEl>
                                          </p:spTgt>
                                        </p:tgtEl>
                                        <p:attrNameLst>
                                          <p:attrName>style.visibility</p:attrName>
                                        </p:attrNameLst>
                                      </p:cBhvr>
                                      <p:to>
                                        <p:strVal val="visible"/>
                                      </p:to>
                                    </p:set>
                                    <p:animEffect transition="in" filter="wipe(up)">
                                      <p:cBhvr>
                                        <p:cTn id="77" dur="2000"/>
                                        <p:tgtEl>
                                          <p:spTgt spid="6">
                                            <p:txEl>
                                              <p:pRg st="1" end="1"/>
                                            </p:txEl>
                                          </p:spTgt>
                                        </p:tgtEl>
                                      </p:cBhvr>
                                    </p:animEffect>
                                  </p:childTnLst>
                                </p:cTn>
                              </p:par>
                            </p:childTnLst>
                          </p:cTn>
                        </p:par>
                        <p:par>
                          <p:cTn id="78" fill="hold">
                            <p:stCondLst>
                              <p:cond delay="35500"/>
                            </p:stCondLst>
                            <p:childTnLst>
                              <p:par>
                                <p:cTn id="79" presetID="22" presetClass="entr" presetSubtype="1" fill="hold" grpId="0" nodeType="afterEffect">
                                  <p:stCondLst>
                                    <p:cond delay="0"/>
                                  </p:stCondLst>
                                  <p:childTnLst>
                                    <p:set>
                                      <p:cBhvr>
                                        <p:cTn id="80" dur="1" fill="hold">
                                          <p:stCondLst>
                                            <p:cond delay="0"/>
                                          </p:stCondLst>
                                        </p:cTn>
                                        <p:tgtEl>
                                          <p:spTgt spid="6">
                                            <p:txEl>
                                              <p:pRg st="2" end="2"/>
                                            </p:txEl>
                                          </p:spTgt>
                                        </p:tgtEl>
                                        <p:attrNameLst>
                                          <p:attrName>style.visibility</p:attrName>
                                        </p:attrNameLst>
                                      </p:cBhvr>
                                      <p:to>
                                        <p:strVal val="visible"/>
                                      </p:to>
                                    </p:set>
                                    <p:animEffect transition="in" filter="wipe(up)">
                                      <p:cBhvr>
                                        <p:cTn id="81" dur="2000"/>
                                        <p:tgtEl>
                                          <p:spTgt spid="6">
                                            <p:txEl>
                                              <p:pRg st="2" end="2"/>
                                            </p:txEl>
                                          </p:spTgt>
                                        </p:tgtEl>
                                      </p:cBhvr>
                                    </p:animEffect>
                                  </p:childTnLst>
                                </p:cTn>
                              </p:par>
                            </p:childTnLst>
                          </p:cTn>
                        </p:par>
                        <p:par>
                          <p:cTn id="82" fill="hold">
                            <p:stCondLst>
                              <p:cond delay="37500"/>
                            </p:stCondLst>
                            <p:childTnLst>
                              <p:par>
                                <p:cTn id="83" presetID="22" presetClass="entr" presetSubtype="1" fill="hold" grpId="0" nodeType="afterEffect">
                                  <p:stCondLst>
                                    <p:cond delay="500"/>
                                  </p:stCondLst>
                                  <p:childTnLst>
                                    <p:set>
                                      <p:cBhvr>
                                        <p:cTn id="84" dur="1" fill="hold">
                                          <p:stCondLst>
                                            <p:cond delay="0"/>
                                          </p:stCondLst>
                                        </p:cTn>
                                        <p:tgtEl>
                                          <p:spTgt spid="20"/>
                                        </p:tgtEl>
                                        <p:attrNameLst>
                                          <p:attrName>style.visibility</p:attrName>
                                        </p:attrNameLst>
                                      </p:cBhvr>
                                      <p:to>
                                        <p:strVal val="visible"/>
                                      </p:to>
                                    </p:set>
                                    <p:animEffect transition="in" filter="wipe(up)">
                                      <p:cBhvr>
                                        <p:cTn id="85"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9" grpId="0" animBg="1"/>
      <p:bldP spid="2" grpId="0"/>
      <p:bldP spid="4" grpId="0" animBg="1"/>
      <p:bldP spid="6" grpId="0" uiExpand="1" build="p" bldLvl="2" animBg="1"/>
      <p:bldP spid="7" grpId="0"/>
      <p:bldP spid="8" grpId="0"/>
      <p:bldP spid="16" grpId="0"/>
      <p:bldP spid="19" grpId="0" uiExpand="1" build="p" bldLvl="2"/>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1538" y="177463"/>
            <a:ext cx="8162925" cy="1446550"/>
          </a:xfrm>
        </p:spPr>
        <p:txBody>
          <a:bodyPr/>
          <a:lstStyle/>
          <a:p>
            <a:r>
              <a:rPr lang="en-CA" dirty="0" smtClean="0"/>
              <a:t>Each Ops Game is unique and dynamic:</a:t>
            </a:r>
            <a:endParaRPr lang="en-CA" dirty="0"/>
          </a:p>
        </p:txBody>
      </p:sp>
      <p:sp>
        <p:nvSpPr>
          <p:cNvPr id="3" name="Slide Number Placeholder 2"/>
          <p:cNvSpPr>
            <a:spLocks noGrp="1"/>
          </p:cNvSpPr>
          <p:nvPr>
            <p:ph type="sldNum" sz="quarter" idx="12"/>
          </p:nvPr>
        </p:nvSpPr>
        <p:spPr/>
        <p:txBody>
          <a:bodyPr/>
          <a:lstStyle/>
          <a:p>
            <a:fld id="{E3040F34-08F3-4287-B521-7C1B2BE06EB4}" type="slidenum">
              <a:rPr lang="en-US" smtClean="0"/>
              <a:pPr/>
              <a:t>3</a:t>
            </a:fld>
            <a:endParaRPr lang="en-US"/>
          </a:p>
        </p:txBody>
      </p:sp>
      <p:sp>
        <p:nvSpPr>
          <p:cNvPr id="4" name="TextBox 3"/>
          <p:cNvSpPr txBox="1"/>
          <p:nvPr/>
        </p:nvSpPr>
        <p:spPr>
          <a:xfrm>
            <a:off x="914400" y="1905000"/>
            <a:ext cx="8077200" cy="5016758"/>
          </a:xfrm>
          <a:prstGeom prst="rect">
            <a:avLst/>
          </a:prstGeom>
          <a:noFill/>
        </p:spPr>
        <p:txBody>
          <a:bodyPr wrap="square" rtlCol="0">
            <a:spAutoFit/>
          </a:bodyPr>
          <a:lstStyle/>
          <a:p>
            <a:pPr marL="342900" indent="-342900">
              <a:buFont typeface="Wingdings" panose="05000000000000000000" pitchFamily="2" charset="2"/>
              <a:buChar char="q"/>
            </a:pPr>
            <a:r>
              <a:rPr lang="en-CA" sz="2000" dirty="0"/>
              <a:t>Every ops game is </a:t>
            </a:r>
            <a:r>
              <a:rPr lang="en-CA" sz="2000" dirty="0" smtClean="0"/>
              <a:t>different </a:t>
            </a:r>
            <a:r>
              <a:rPr lang="en-CA" sz="2000" dirty="0"/>
              <a:t>depending on variables such as the complexity of a </a:t>
            </a:r>
            <a:r>
              <a:rPr lang="en-CA" sz="2000" dirty="0" smtClean="0"/>
              <a:t>COA; </a:t>
            </a:r>
            <a:r>
              <a:rPr lang="en-CA" sz="2000" dirty="0"/>
              <a:t>the </a:t>
            </a:r>
            <a:r>
              <a:rPr lang="en-CA" sz="2000" dirty="0" smtClean="0"/>
              <a:t>number, likelihood </a:t>
            </a:r>
            <a:r>
              <a:rPr lang="en-CA" sz="2000" dirty="0"/>
              <a:t>and impact of </a:t>
            </a:r>
            <a:r>
              <a:rPr lang="en-CA" sz="2000" dirty="0" smtClean="0"/>
              <a:t>risks; the </a:t>
            </a:r>
            <a:r>
              <a:rPr lang="en-CA" sz="2000" dirty="0"/>
              <a:t>time available to ops </a:t>
            </a:r>
            <a:r>
              <a:rPr lang="en-CA" sz="2000" dirty="0" smtClean="0"/>
              <a:t>game; and the results needed e.g. foolproof or good-enough.</a:t>
            </a:r>
          </a:p>
          <a:p>
            <a:endParaRPr lang="en-CA" sz="2000" dirty="0" smtClean="0"/>
          </a:p>
          <a:p>
            <a:pPr marL="342900" indent="-342900">
              <a:buFont typeface="Wingdings" panose="05000000000000000000" pitchFamily="2" charset="2"/>
              <a:buChar char="q"/>
            </a:pPr>
            <a:r>
              <a:rPr lang="en-CA" sz="2000" dirty="0" smtClean="0"/>
              <a:t>Usually the COA Primary will convene key participants to agree to stages, timing, goals, and select a strong knowledgeable disrupter team who will prepare their challenges. </a:t>
            </a:r>
          </a:p>
          <a:p>
            <a:endParaRPr lang="en-CA" sz="2000" dirty="0" smtClean="0"/>
          </a:p>
          <a:p>
            <a:pPr marL="342900" indent="-342900">
              <a:buFont typeface="Wingdings" panose="05000000000000000000" pitchFamily="2" charset="2"/>
              <a:buChar char="q"/>
            </a:pPr>
            <a:r>
              <a:rPr lang="en-CA" sz="2000" dirty="0" smtClean="0"/>
              <a:t>As it is a heuristic exploration of what could go wrong and whether the organization is sufficiently prepared, there should be latitude as to the agreed process, and flexibility on how the referee facilitates that process so as to not inhibit relevant brainstorming and debate.</a:t>
            </a:r>
            <a:endParaRPr lang="en-CA" sz="2000" dirty="0"/>
          </a:p>
          <a:p>
            <a:endParaRPr lang="en-CA" sz="2000" dirty="0"/>
          </a:p>
        </p:txBody>
      </p:sp>
    </p:spTree>
    <p:extLst>
      <p:ext uri="{BB962C8B-B14F-4D97-AF65-F5344CB8AC3E}">
        <p14:creationId xmlns:p14="http://schemas.microsoft.com/office/powerpoint/2010/main" val="21478689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1538" y="854572"/>
            <a:ext cx="8162925" cy="769441"/>
          </a:xfrm>
        </p:spPr>
        <p:txBody>
          <a:bodyPr/>
          <a:lstStyle/>
          <a:p>
            <a:r>
              <a:rPr lang="en-CA" dirty="0" smtClean="0"/>
              <a:t>Role of Referee / Facilitator</a:t>
            </a:r>
            <a:endParaRPr lang="en-CA" dirty="0"/>
          </a:p>
        </p:txBody>
      </p:sp>
      <p:sp>
        <p:nvSpPr>
          <p:cNvPr id="3" name="Slide Number Placeholder 2"/>
          <p:cNvSpPr>
            <a:spLocks noGrp="1"/>
          </p:cNvSpPr>
          <p:nvPr>
            <p:ph type="sldNum" sz="quarter" idx="12"/>
          </p:nvPr>
        </p:nvSpPr>
        <p:spPr/>
        <p:txBody>
          <a:bodyPr/>
          <a:lstStyle/>
          <a:p>
            <a:fld id="{E3040F34-08F3-4287-B521-7C1B2BE06EB4}" type="slidenum">
              <a:rPr lang="en-US" smtClean="0"/>
              <a:pPr/>
              <a:t>4</a:t>
            </a:fld>
            <a:endParaRPr lang="en-US"/>
          </a:p>
        </p:txBody>
      </p:sp>
      <p:sp>
        <p:nvSpPr>
          <p:cNvPr id="4" name="TextBox 3"/>
          <p:cNvSpPr txBox="1"/>
          <p:nvPr/>
        </p:nvSpPr>
        <p:spPr>
          <a:xfrm>
            <a:off x="762000" y="1905000"/>
            <a:ext cx="8077200" cy="4339650"/>
          </a:xfrm>
          <a:prstGeom prst="rect">
            <a:avLst/>
          </a:prstGeom>
          <a:noFill/>
        </p:spPr>
        <p:txBody>
          <a:bodyPr wrap="square" rtlCol="0">
            <a:spAutoFit/>
          </a:bodyPr>
          <a:lstStyle/>
          <a:p>
            <a:r>
              <a:rPr lang="en-CA" dirty="0" smtClean="0"/>
              <a:t>This is a contest between </a:t>
            </a:r>
          </a:p>
          <a:p>
            <a:pPr marL="342900" indent="-342900">
              <a:buFont typeface="Wingdings" panose="05000000000000000000" pitchFamily="2" charset="2"/>
              <a:buChar char="§"/>
            </a:pPr>
            <a:r>
              <a:rPr lang="en-CA" sz="1800" dirty="0" smtClean="0"/>
              <a:t>the disruptor-team with their challenges trying to show how the organization generally and the primary specifically is not fully prepared for risks and eventualities; and</a:t>
            </a:r>
          </a:p>
          <a:p>
            <a:pPr marL="342900" indent="-342900">
              <a:buFont typeface="Wingdings" panose="05000000000000000000" pitchFamily="2" charset="2"/>
              <a:buChar char="§"/>
            </a:pPr>
            <a:r>
              <a:rPr lang="en-CA" sz="1800" dirty="0" smtClean="0"/>
              <a:t>the primary-team looking to show they are prepared, or not, and so need to do more risk mitigation.</a:t>
            </a:r>
          </a:p>
          <a:p>
            <a:endParaRPr lang="en-CA" sz="1800" dirty="0" smtClean="0"/>
          </a:p>
          <a:p>
            <a:r>
              <a:rPr lang="en-CA" dirty="0" smtClean="0"/>
              <a:t>During the ops game, the referee will</a:t>
            </a:r>
          </a:p>
          <a:p>
            <a:pPr marL="914400" lvl="1" indent="-457200">
              <a:buFont typeface="+mj-lt"/>
              <a:buAutoNum type="arabicPeriod"/>
            </a:pPr>
            <a:r>
              <a:rPr lang="en-CA" sz="2000" dirty="0" smtClean="0"/>
              <a:t>Facilitate: stay on topic, on time, and let all speak.</a:t>
            </a:r>
          </a:p>
          <a:p>
            <a:pPr marL="914400" lvl="1" indent="-457200">
              <a:buFont typeface="+mj-lt"/>
              <a:buAutoNum type="arabicPeriod"/>
            </a:pPr>
            <a:r>
              <a:rPr lang="en-CA" sz="2000" dirty="0" smtClean="0"/>
              <a:t>Referee: judge challenges to be realistic, responses to be sufficient for the time being.</a:t>
            </a:r>
          </a:p>
          <a:p>
            <a:pPr marL="914400" lvl="1" indent="-457200">
              <a:buFont typeface="+mj-lt"/>
              <a:buAutoNum type="arabicPeriod"/>
            </a:pPr>
            <a:r>
              <a:rPr lang="en-CA" sz="2000" dirty="0" smtClean="0"/>
              <a:t>Record: possibly using an assistant, capture salient aspects, particularly new risks or seeming insufficient mitigation of known risks.</a:t>
            </a:r>
            <a:endParaRPr lang="en-CA" sz="2000" dirty="0"/>
          </a:p>
        </p:txBody>
      </p:sp>
    </p:spTree>
    <p:extLst>
      <p:ext uri="{BB962C8B-B14F-4D97-AF65-F5344CB8AC3E}">
        <p14:creationId xmlns:p14="http://schemas.microsoft.com/office/powerpoint/2010/main" val="18650475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1538" y="854572"/>
            <a:ext cx="8162925" cy="769441"/>
          </a:xfrm>
        </p:spPr>
        <p:txBody>
          <a:bodyPr/>
          <a:lstStyle/>
          <a:p>
            <a:r>
              <a:rPr lang="en-CA" dirty="0" smtClean="0"/>
              <a:t>Results</a:t>
            </a:r>
            <a:endParaRPr lang="en-CA" dirty="0"/>
          </a:p>
        </p:txBody>
      </p:sp>
      <p:sp>
        <p:nvSpPr>
          <p:cNvPr id="3" name="Slide Number Placeholder 2"/>
          <p:cNvSpPr>
            <a:spLocks noGrp="1"/>
          </p:cNvSpPr>
          <p:nvPr>
            <p:ph type="sldNum" sz="quarter" idx="12"/>
          </p:nvPr>
        </p:nvSpPr>
        <p:spPr/>
        <p:txBody>
          <a:bodyPr/>
          <a:lstStyle/>
          <a:p>
            <a:fld id="{E3040F34-08F3-4287-B521-7C1B2BE06EB4}" type="slidenum">
              <a:rPr lang="en-US" smtClean="0"/>
              <a:pPr/>
              <a:t>5</a:t>
            </a:fld>
            <a:endParaRPr lang="en-US"/>
          </a:p>
        </p:txBody>
      </p:sp>
      <p:sp>
        <p:nvSpPr>
          <p:cNvPr id="4" name="TextBox 3"/>
          <p:cNvSpPr txBox="1"/>
          <p:nvPr/>
        </p:nvSpPr>
        <p:spPr>
          <a:xfrm>
            <a:off x="838201" y="2133600"/>
            <a:ext cx="8153400" cy="3785652"/>
          </a:xfrm>
          <a:prstGeom prst="rect">
            <a:avLst/>
          </a:prstGeom>
          <a:noFill/>
        </p:spPr>
        <p:txBody>
          <a:bodyPr wrap="square" rtlCol="0">
            <a:spAutoFit/>
          </a:bodyPr>
          <a:lstStyle/>
          <a:p>
            <a:pPr marL="457200" indent="-457200">
              <a:buFont typeface="+mj-lt"/>
              <a:buAutoNum type="arabicPeriod"/>
            </a:pPr>
            <a:r>
              <a:rPr lang="en-CA" dirty="0" smtClean="0"/>
              <a:t>Reassure the Primary and management that all of the risks have been identified and sufficiently mitigated; or</a:t>
            </a:r>
          </a:p>
          <a:p>
            <a:pPr marL="457200" indent="-457200">
              <a:buFont typeface="+mj-lt"/>
              <a:buAutoNum type="arabicPeriod"/>
            </a:pPr>
            <a:endParaRPr lang="en-CA" dirty="0" smtClean="0"/>
          </a:p>
          <a:p>
            <a:pPr marL="457200" indent="-457200">
              <a:buFont typeface="+mj-lt"/>
              <a:buAutoNum type="arabicPeriod"/>
            </a:pPr>
            <a:r>
              <a:rPr lang="en-CA" dirty="0" smtClean="0"/>
              <a:t>Enable CANADEM to identify new risks, or known risks that are not sufficiently assessed and/or mitigated. That fuller assessment and mitigation will occur after the op gaming, so the referee will record that there is required follow-up, and keep the game rolling.</a:t>
            </a:r>
          </a:p>
        </p:txBody>
      </p:sp>
    </p:spTree>
    <p:extLst>
      <p:ext uri="{BB962C8B-B14F-4D97-AF65-F5344CB8AC3E}">
        <p14:creationId xmlns:p14="http://schemas.microsoft.com/office/powerpoint/2010/main" val="27563867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Note to non-CANADEM</a:t>
            </a:r>
            <a:endParaRPr lang="en-CA" dirty="0"/>
          </a:p>
        </p:txBody>
      </p:sp>
      <p:sp>
        <p:nvSpPr>
          <p:cNvPr id="3" name="Content Placeholder 2"/>
          <p:cNvSpPr>
            <a:spLocks noGrp="1"/>
          </p:cNvSpPr>
          <p:nvPr>
            <p:ph idx="1"/>
          </p:nvPr>
        </p:nvSpPr>
        <p:spPr/>
        <p:txBody>
          <a:bodyPr/>
          <a:lstStyle/>
          <a:p>
            <a:r>
              <a:rPr lang="en-CA" dirty="0" smtClean="0"/>
              <a:t>Of course, feel free to use this powerpoint, and adapt it for your use.  We hope it is useful.</a:t>
            </a:r>
          </a:p>
          <a:p>
            <a:r>
              <a:rPr lang="en-CA" dirty="0" smtClean="0"/>
              <a:t>Try watching it in presentation mode, as some </a:t>
            </a:r>
            <a:r>
              <a:rPr lang="en-CA" smtClean="0"/>
              <a:t>slides have ‘builds</a:t>
            </a:r>
            <a:r>
              <a:rPr lang="en-CA" dirty="0" smtClean="0"/>
              <a:t>’ that you might find useful.</a:t>
            </a:r>
          </a:p>
          <a:p>
            <a:endParaRPr lang="en-CA" dirty="0" smtClean="0"/>
          </a:p>
          <a:p>
            <a:r>
              <a:rPr lang="en-CA" dirty="0" smtClean="0"/>
              <a:t>CANADEM’s in-house powerpoint is more extensive.</a:t>
            </a:r>
          </a:p>
          <a:p>
            <a:r>
              <a:rPr lang="en-CA" dirty="0" smtClean="0"/>
              <a:t>If you are interested in contracting CANADEM to help you customize this presentation or provide training assistance, please contact </a:t>
            </a:r>
          </a:p>
          <a:p>
            <a:pPr marL="0" indent="0">
              <a:buNone/>
            </a:pPr>
            <a:r>
              <a:rPr lang="en-CA" dirty="0"/>
              <a:t>	</a:t>
            </a:r>
            <a:r>
              <a:rPr lang="en-CA" dirty="0" smtClean="0"/>
              <a:t>Paul.LaRose-Edwards@CANADEM.ca</a:t>
            </a:r>
            <a:endParaRPr lang="en-CA" dirty="0"/>
          </a:p>
        </p:txBody>
      </p:sp>
    </p:spTree>
    <p:extLst>
      <p:ext uri="{BB962C8B-B14F-4D97-AF65-F5344CB8AC3E}">
        <p14:creationId xmlns:p14="http://schemas.microsoft.com/office/powerpoint/2010/main" val="1500278443"/>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43428</TotalTime>
  <Words>724</Words>
  <Application>Microsoft Office PowerPoint</Application>
  <PresentationFormat>On-screen Show (4:3)</PresentationFormat>
  <Paragraphs>69</Paragraphs>
  <Slides>6</Slides>
  <Notes>4</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Bold Stripes</vt:lpstr>
      <vt:lpstr>Executive</vt:lpstr>
      <vt:lpstr>PowerPoint Presentation</vt:lpstr>
      <vt:lpstr>Most courses of action (COAs) will have many separate actions/stages, therefore:  1. there will be many Op-Game rounds, e.g. one for each decisive point; 2. the initial Primary statement in each round is quite brief 3. the disruptor’s challenge and primary’s response may be short statements, or could become a back and forth dialogue/argument arbitrated by the referee.</vt:lpstr>
      <vt:lpstr>Each Ops Game is unique and dynamic:</vt:lpstr>
      <vt:lpstr>Role of Referee / Facilitator</vt:lpstr>
      <vt:lpstr>Results</vt:lpstr>
      <vt:lpstr>Note to non-CANADEM</vt:lpstr>
    </vt:vector>
  </TitlesOfParts>
  <Company>CANADEM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CANADEM  Risk Management</dc:title>
  <dc:creator>Paul LaRose-Edwards</dc:creator>
  <cp:lastModifiedBy>Paul LaRose-Edwards</cp:lastModifiedBy>
  <cp:revision>84</cp:revision>
  <cp:lastPrinted>2014-11-07T21:22:34Z</cp:lastPrinted>
  <dcterms:created xsi:type="dcterms:W3CDTF">2004-04-26T13:29:55Z</dcterms:created>
  <dcterms:modified xsi:type="dcterms:W3CDTF">2015-10-14T18:57:10Z</dcterms:modified>
</cp:coreProperties>
</file>