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4" r:id="rId2"/>
    <p:sldMasterId id="2147483677" r:id="rId3"/>
  </p:sldMasterIdLst>
  <p:notesMasterIdLst>
    <p:notesMasterId r:id="rId25"/>
  </p:notesMasterIdLst>
  <p:handoutMasterIdLst>
    <p:handoutMasterId r:id="rId26"/>
  </p:handoutMasterIdLst>
  <p:sldIdLst>
    <p:sldId id="292" r:id="rId4"/>
    <p:sldId id="269" r:id="rId5"/>
    <p:sldId id="283" r:id="rId6"/>
    <p:sldId id="286" r:id="rId7"/>
    <p:sldId id="285" r:id="rId8"/>
    <p:sldId id="284" r:id="rId9"/>
    <p:sldId id="270" r:id="rId10"/>
    <p:sldId id="273" r:id="rId11"/>
    <p:sldId id="293" r:id="rId12"/>
    <p:sldId id="271" r:id="rId13"/>
    <p:sldId id="275" r:id="rId14"/>
    <p:sldId id="264" r:id="rId15"/>
    <p:sldId id="263" r:id="rId16"/>
    <p:sldId id="266" r:id="rId17"/>
    <p:sldId id="291" r:id="rId18"/>
    <p:sldId id="272" r:id="rId19"/>
    <p:sldId id="278" r:id="rId20"/>
    <p:sldId id="288" r:id="rId21"/>
    <p:sldId id="289" r:id="rId22"/>
    <p:sldId id="294" r:id="rId23"/>
    <p:sldId id="261" r:id="rId2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0000"/>
    <a:srgbClr val="339933"/>
    <a:srgbClr val="DDDDDD"/>
    <a:srgbClr val="75D175"/>
    <a:srgbClr val="FF6D6D"/>
    <a:srgbClr val="B2B2B2"/>
    <a:srgbClr val="EAEAEA"/>
    <a:srgbClr val="FFFF29"/>
    <a:srgbClr val="FFFF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1024" autoAdjust="0"/>
    <p:restoredTop sz="94412" autoAdjust="0"/>
  </p:normalViewPr>
  <p:slideViewPr>
    <p:cSldViewPr>
      <p:cViewPr varScale="1">
        <p:scale>
          <a:sx n="90" d="100"/>
          <a:sy n="90" d="100"/>
        </p:scale>
        <p:origin x="581" y="53"/>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80" d="100"/>
        <a:sy n="180" d="100"/>
      </p:scale>
      <p:origin x="0" y="7848"/>
    </p:cViewPr>
  </p:sorterViewPr>
  <p:notesViewPr>
    <p:cSldViewPr>
      <p:cViewPr varScale="1">
        <p:scale>
          <a:sx n="85" d="100"/>
          <a:sy n="85" d="100"/>
        </p:scale>
        <p:origin x="-382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vl1pPr>
          </a:lstStyle>
          <a:p>
            <a:endParaRPr lang="en-US"/>
          </a:p>
        </p:txBody>
      </p:sp>
      <p:sp>
        <p:nvSpPr>
          <p:cNvPr id="1536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vl1pPr>
          </a:lstStyle>
          <a:p>
            <a:endParaRPr lang="en-US"/>
          </a:p>
        </p:txBody>
      </p:sp>
      <p:sp>
        <p:nvSpPr>
          <p:cNvPr id="1536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vl1pPr>
          </a:lstStyle>
          <a:p>
            <a:endParaRPr lang="en-US"/>
          </a:p>
        </p:txBody>
      </p:sp>
      <p:sp>
        <p:nvSpPr>
          <p:cNvPr id="1536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vl1pPr>
          </a:lstStyle>
          <a:p>
            <a:fld id="{B63E4FE9-F03F-4074-8AF3-F5B1B4AD1519}" type="slidenum">
              <a:rPr lang="en-US"/>
              <a:pPr/>
              <a:t>‹#›</a:t>
            </a:fld>
            <a:endParaRPr lang="en-US"/>
          </a:p>
        </p:txBody>
      </p:sp>
    </p:spTree>
    <p:extLst>
      <p:ext uri="{BB962C8B-B14F-4D97-AF65-F5344CB8AC3E}">
        <p14:creationId xmlns:p14="http://schemas.microsoft.com/office/powerpoint/2010/main" val="2903822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8435"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84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8439"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90ADC8E-5E49-4DA1-93C7-D752C3D88804}" type="slidenum">
              <a:rPr lang="en-US"/>
              <a:pPr/>
              <a:t>‹#›</a:t>
            </a:fld>
            <a:endParaRPr lang="en-US"/>
          </a:p>
        </p:txBody>
      </p:sp>
    </p:spTree>
    <p:extLst>
      <p:ext uri="{BB962C8B-B14F-4D97-AF65-F5344CB8AC3E}">
        <p14:creationId xmlns:p14="http://schemas.microsoft.com/office/powerpoint/2010/main" val="17057047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55A084-864B-4FD9-BA58-024E4EDD4FE7}" type="slidenum">
              <a:rPr lang="en-US"/>
              <a:pPr/>
              <a:t>1</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en-US" sz="1200" b="1" dirty="0">
                <a:solidFill>
                  <a:srgbClr val="C00000"/>
                </a:solidFill>
              </a:rPr>
              <a:t>CANADEM Risk </a:t>
            </a:r>
            <a:r>
              <a:rPr lang="en-US" sz="1200" dirty="0">
                <a:solidFill>
                  <a:srgbClr val="C00000"/>
                </a:solidFill>
              </a:rPr>
              <a:t>- a possible future event that can substantially harm or benefit</a:t>
            </a:r>
            <a:endParaRPr lang="en-US" dirty="0"/>
          </a:p>
        </p:txBody>
      </p:sp>
    </p:spTree>
    <p:extLst>
      <p:ext uri="{BB962C8B-B14F-4D97-AF65-F5344CB8AC3E}">
        <p14:creationId xmlns:p14="http://schemas.microsoft.com/office/powerpoint/2010/main" val="516029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AA5F05-C006-438C-A838-1A99DE0CA4AE}" type="slidenum">
              <a:rPr lang="en-US"/>
              <a:pPr/>
              <a:t>11</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735720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2ED77F-22C6-4FF7-BCD2-F798466EB5EA}" type="slidenum">
              <a:rPr lang="en-US"/>
              <a:pPr/>
              <a:t>12</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745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99D71A-AB4F-4142-BE7B-15FEF5ECA1B0}" type="slidenum">
              <a:rPr lang="en-US"/>
              <a:pPr/>
              <a:t>13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812843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7B20598D-249E-4715-9115-A93AB2608CAF}" type="slidenum">
              <a:rPr lang="en-US"/>
              <a:pPr/>
              <a:t>14</a:t>
            </a:fld>
            <a:endParaRPr lang="en-US"/>
          </a:p>
        </p:txBody>
      </p:sp>
      <p:sp>
        <p:nvSpPr>
          <p:cNvPr id="30722" name="Rectangle 7"/>
          <p:cNvSpPr txBox="1">
            <a:spLocks noGrp="1" noChangeArrowheads="1"/>
          </p:cNvSpPr>
          <p:nvPr/>
        </p:nvSpPr>
        <p:spPr bwMode="auto">
          <a:xfrm>
            <a:off x="3970338" y="8828088"/>
            <a:ext cx="303847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028" tIns="45515" rIns="91028" bIns="45515" anchor="b"/>
          <a:lstStyle>
            <a:lvl1pPr defTabSz="911225">
              <a:defRPr sz="2400">
                <a:solidFill>
                  <a:schemeClr val="tx1"/>
                </a:solidFill>
                <a:latin typeface="Times New Roman" pitchFamily="18" charset="0"/>
              </a:defRPr>
            </a:lvl1pPr>
            <a:lvl2pPr marL="742950" indent="-285750" defTabSz="911225">
              <a:defRPr sz="2400">
                <a:solidFill>
                  <a:schemeClr val="tx1"/>
                </a:solidFill>
                <a:latin typeface="Times New Roman" pitchFamily="18" charset="0"/>
              </a:defRPr>
            </a:lvl2pPr>
            <a:lvl3pPr marL="1143000" indent="-228600" defTabSz="911225">
              <a:defRPr sz="2400">
                <a:solidFill>
                  <a:schemeClr val="tx1"/>
                </a:solidFill>
                <a:latin typeface="Times New Roman" pitchFamily="18" charset="0"/>
              </a:defRPr>
            </a:lvl3pPr>
            <a:lvl4pPr marL="1600200" indent="-228600" defTabSz="911225">
              <a:defRPr sz="2400">
                <a:solidFill>
                  <a:schemeClr val="tx1"/>
                </a:solidFill>
                <a:latin typeface="Times New Roman" pitchFamily="18" charset="0"/>
              </a:defRPr>
            </a:lvl4pPr>
            <a:lvl5pPr marL="2057400" indent="-228600" defTabSz="911225">
              <a:defRPr sz="2400">
                <a:solidFill>
                  <a:schemeClr val="tx1"/>
                </a:solidFill>
                <a:latin typeface="Times New Roman" pitchFamily="18" charset="0"/>
              </a:defRPr>
            </a:lvl5pPr>
            <a:lvl6pPr marL="2514600" indent="-228600" defTabSz="911225" fontAlgn="base">
              <a:spcBef>
                <a:spcPct val="0"/>
              </a:spcBef>
              <a:spcAft>
                <a:spcPct val="0"/>
              </a:spcAft>
              <a:defRPr sz="2400">
                <a:solidFill>
                  <a:schemeClr val="tx1"/>
                </a:solidFill>
                <a:latin typeface="Times New Roman" pitchFamily="18" charset="0"/>
              </a:defRPr>
            </a:lvl6pPr>
            <a:lvl7pPr marL="2971800" indent="-228600" defTabSz="911225" fontAlgn="base">
              <a:spcBef>
                <a:spcPct val="0"/>
              </a:spcBef>
              <a:spcAft>
                <a:spcPct val="0"/>
              </a:spcAft>
              <a:defRPr sz="2400">
                <a:solidFill>
                  <a:schemeClr val="tx1"/>
                </a:solidFill>
                <a:latin typeface="Times New Roman" pitchFamily="18" charset="0"/>
              </a:defRPr>
            </a:lvl7pPr>
            <a:lvl8pPr marL="3429000" indent="-228600" defTabSz="911225" fontAlgn="base">
              <a:spcBef>
                <a:spcPct val="0"/>
              </a:spcBef>
              <a:spcAft>
                <a:spcPct val="0"/>
              </a:spcAft>
              <a:defRPr sz="2400">
                <a:solidFill>
                  <a:schemeClr val="tx1"/>
                </a:solidFill>
                <a:latin typeface="Times New Roman" pitchFamily="18" charset="0"/>
              </a:defRPr>
            </a:lvl8pPr>
            <a:lvl9pPr marL="3886200" indent="-228600" defTabSz="911225" fontAlgn="base">
              <a:spcBef>
                <a:spcPct val="0"/>
              </a:spcBef>
              <a:spcAft>
                <a:spcPct val="0"/>
              </a:spcAft>
              <a:defRPr sz="2400">
                <a:solidFill>
                  <a:schemeClr val="tx1"/>
                </a:solidFill>
                <a:latin typeface="Times New Roman" pitchFamily="18" charset="0"/>
              </a:defRPr>
            </a:lvl9pPr>
          </a:lstStyle>
          <a:p>
            <a:pPr algn="r"/>
            <a:fld id="{5457D9FF-5BBA-48E5-8EB1-8EB4C5A2948B}" type="slidenum">
              <a:rPr lang="en-US" sz="1100">
                <a:latin typeface="Arial" charset="0"/>
              </a:rPr>
              <a:pPr algn="r"/>
              <a:t>14</a:t>
            </a:fld>
            <a:endParaRPr lang="en-US" sz="1100">
              <a:latin typeface="Arial" charset="0"/>
            </a:endParaRPr>
          </a:p>
        </p:txBody>
      </p:sp>
      <p:sp>
        <p:nvSpPr>
          <p:cNvPr id="30723" name="Rectangle 2"/>
          <p:cNvSpPr>
            <a:spLocks noGrp="1" noRot="1" noChangeAspect="1" noChangeArrowheads="1" noTextEdit="1"/>
          </p:cNvSpPr>
          <p:nvPr>
            <p:ph type="sldImg"/>
          </p:nvPr>
        </p:nvSpPr>
        <p:spPr>
          <a:xfrm>
            <a:off x="620713" y="185738"/>
            <a:ext cx="2632075" cy="1974850"/>
          </a:xfrm>
          <a:ln/>
        </p:spPr>
      </p:sp>
      <p:sp>
        <p:nvSpPr>
          <p:cNvPr id="30724" name="Rectangle 3"/>
          <p:cNvSpPr>
            <a:spLocks noGrp="1" noChangeArrowheads="1"/>
          </p:cNvSpPr>
          <p:nvPr>
            <p:ph type="body" idx="1"/>
          </p:nvPr>
        </p:nvSpPr>
        <p:spPr>
          <a:xfrm>
            <a:off x="701675" y="2160588"/>
            <a:ext cx="5607050" cy="6877050"/>
          </a:xfrm>
        </p:spPr>
        <p:txBody>
          <a:bodyPr lIns="91028" tIns="45515" rIns="91028" bIns="45515"/>
          <a:lstStyle/>
          <a:p>
            <a:endParaRPr lang="en-US"/>
          </a:p>
        </p:txBody>
      </p:sp>
    </p:spTree>
    <p:extLst>
      <p:ext uri="{BB962C8B-B14F-4D97-AF65-F5344CB8AC3E}">
        <p14:creationId xmlns:p14="http://schemas.microsoft.com/office/powerpoint/2010/main" val="2464365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100"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15</a:t>
            </a:fld>
            <a:endParaRPr lang="en-US"/>
          </a:p>
        </p:txBody>
      </p:sp>
    </p:spTree>
    <p:extLst>
      <p:ext uri="{BB962C8B-B14F-4D97-AF65-F5344CB8AC3E}">
        <p14:creationId xmlns:p14="http://schemas.microsoft.com/office/powerpoint/2010/main" val="1373737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A0C42A-02F7-4BAF-8C1E-E8106F056EF3}" type="slidenum">
              <a:rPr lang="en-US"/>
              <a:pPr/>
              <a:t>16</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800" b="1" dirty="0"/>
              <a:t>* </a:t>
            </a:r>
            <a:r>
              <a:rPr lang="en-US" sz="1200" dirty="0"/>
              <a:t>A primary has the responsibility to ensure that a particular activity/function is carried out. Often many others including some senior to the primary are involved in that activity and are </a:t>
            </a:r>
            <a:r>
              <a:rPr lang="en-US" sz="1200" i="1" dirty="0"/>
              <a:t>responsible</a:t>
            </a:r>
            <a:r>
              <a:rPr lang="en-US" sz="1200" dirty="0"/>
              <a:t> to the primary to carry out certain tasks and thus the primary must </a:t>
            </a:r>
            <a:r>
              <a:rPr lang="en-US" sz="1200" i="1" dirty="0"/>
              <a:t>manage</a:t>
            </a:r>
            <a:r>
              <a:rPr lang="en-US" sz="1200" dirty="0"/>
              <a:t> them. Primaries are key to effective risk management, e.g. provide early warnings of new threats or risks that are materializing.</a:t>
            </a:r>
          </a:p>
          <a:p>
            <a:endParaRPr lang="en-US" dirty="0"/>
          </a:p>
        </p:txBody>
      </p:sp>
    </p:spTree>
    <p:extLst>
      <p:ext uri="{BB962C8B-B14F-4D97-AF65-F5344CB8AC3E}">
        <p14:creationId xmlns:p14="http://schemas.microsoft.com/office/powerpoint/2010/main" val="2074097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DD594E-7DAB-47B8-98E2-A2A8251ECB16}" type="slidenum">
              <a:rPr lang="en-US"/>
              <a:pPr/>
              <a:t>17</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935092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18</a:t>
            </a:fld>
            <a:endParaRPr lang="en-US"/>
          </a:p>
        </p:txBody>
      </p:sp>
    </p:spTree>
    <p:extLst>
      <p:ext uri="{BB962C8B-B14F-4D97-AF65-F5344CB8AC3E}">
        <p14:creationId xmlns:p14="http://schemas.microsoft.com/office/powerpoint/2010/main" val="34193309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19</a:t>
            </a:fld>
            <a:endParaRPr lang="en-US"/>
          </a:p>
        </p:txBody>
      </p:sp>
    </p:spTree>
    <p:extLst>
      <p:ext uri="{BB962C8B-B14F-4D97-AF65-F5344CB8AC3E}">
        <p14:creationId xmlns:p14="http://schemas.microsoft.com/office/powerpoint/2010/main" val="16257873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490ADC8E-5E49-4DA1-93C7-D752C3D88804}" type="slidenum">
              <a:rPr lang="en-US" smtClean="0"/>
              <a:pPr/>
              <a:t>20</a:t>
            </a:fld>
            <a:endParaRPr lang="en-US"/>
          </a:p>
        </p:txBody>
      </p:sp>
    </p:spTree>
    <p:extLst>
      <p:ext uri="{BB962C8B-B14F-4D97-AF65-F5344CB8AC3E}">
        <p14:creationId xmlns:p14="http://schemas.microsoft.com/office/powerpoint/2010/main" val="1875247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1602CE-A705-4EBC-B5DD-BAC696410385}" type="slidenum">
              <a:rPr lang="en-US"/>
              <a:pPr/>
              <a:t>2</a:t>
            </a:fld>
            <a:endParaRPr lang="en-US"/>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en-US" dirty="0"/>
              <a:t>Strategic Risk is the most important, because if there is not an excellent reason for doing something, why would we.  We are not in the business of busy work, we are in the business of useful work.</a:t>
            </a:r>
          </a:p>
          <a:p>
            <a:endParaRPr lang="en-US" dirty="0"/>
          </a:p>
          <a:p>
            <a:r>
              <a:rPr lang="en-US" dirty="0"/>
              <a:t>Operational Risk is #2, because if we cannot make good things happen on the ground, then again, what are we doing.</a:t>
            </a:r>
          </a:p>
          <a:p>
            <a:endParaRPr lang="en-US" dirty="0"/>
          </a:p>
          <a:p>
            <a:r>
              <a:rPr lang="en-US" dirty="0"/>
              <a:t>Financial Risk is #3 and while a sine qua non (without which we cannot function for long), we are not in this for the money.  </a:t>
            </a:r>
          </a:p>
        </p:txBody>
      </p:sp>
    </p:spTree>
    <p:extLst>
      <p:ext uri="{BB962C8B-B14F-4D97-AF65-F5344CB8AC3E}">
        <p14:creationId xmlns:p14="http://schemas.microsoft.com/office/powerpoint/2010/main" val="25593317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B3C3D1-4B9E-45BA-9D08-DCD7E6FDA482}" type="slidenum">
              <a:rPr lang="en-US"/>
              <a:pPr/>
              <a:t>21</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98323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482413-5B17-48D0-974D-70D591F78511}" type="slidenum">
              <a:rPr lang="en-US"/>
              <a:pPr/>
              <a:t>3</a:t>
            </a:fld>
            <a:endParaRPr lang="en-US"/>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204174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635712-9A7E-4482-BEC8-3D022C1A0ABC}" type="slidenum">
              <a:rPr lang="en-US"/>
              <a:pPr/>
              <a:t>4</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95789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975606-2FE0-47A0-AAEA-81994D096A04}" type="slidenum">
              <a:rPr lang="en-US"/>
              <a:pPr/>
              <a:t>5</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08392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0E55F5-062A-42DA-A7BD-84EA6E6BAB6D}" type="slidenum">
              <a:rPr lang="en-US"/>
              <a:pPr/>
              <a:t>6</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773362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58C297-B184-491E-841B-2A5A4C425DD6}" type="slidenum">
              <a:rPr lang="en-US"/>
              <a:pPr/>
              <a:t>7</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27203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5B9160-B7D9-4EC5-858A-C439D73729E9}" type="slidenum">
              <a:rPr lang="en-US"/>
              <a:pPr/>
              <a:t>8</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492205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1A99A7-C5BF-4593-ADE5-759D29D04DE3}" type="slidenum">
              <a:rPr lang="en-US"/>
              <a:pPr/>
              <a:t>10</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950194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3175" y="0"/>
            <a:ext cx="9147175" cy="6867525"/>
            <a:chOff x="-2" y="0"/>
            <a:chExt cx="5762" cy="4326"/>
          </a:xfrm>
        </p:grpSpPr>
        <p:grpSp>
          <p:nvGrpSpPr>
            <p:cNvPr id="12291" name="Group 3"/>
            <p:cNvGrpSpPr>
              <a:grpSpLocks/>
            </p:cNvGrpSpPr>
            <p:nvPr userDrawn="1"/>
          </p:nvGrpSpPr>
          <p:grpSpPr bwMode="auto">
            <a:xfrm>
              <a:off x="-2" y="0"/>
              <a:ext cx="5712" cy="4326"/>
              <a:chOff x="-2" y="0"/>
              <a:chExt cx="5712" cy="4326"/>
            </a:xfrm>
          </p:grpSpPr>
          <p:sp>
            <p:nvSpPr>
              <p:cNvPr id="12292" name="Rectangle 4"/>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3" name="Rectangle 5"/>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4" name="Rectangle 6"/>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5" name="Rectangle 7"/>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6" name="Rectangle 8"/>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7" name="Rectangle 9"/>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8" name="Rectangle 10"/>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299" name="Rectangle 11"/>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0" name="Rectangle 12"/>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1" name="Rectangle 13"/>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2" name="Rectangle 14"/>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3" name="Rectangle 15"/>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4" name="Rectangle 16"/>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5" name="Rectangle 17"/>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6" name="Rectangle 18"/>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7" name="Rectangle 19"/>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8" name="Rectangle 20"/>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09" name="Rectangle 21"/>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0" name="Rectangle 22"/>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1" name="Rectangle 23"/>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2" name="Rectangle 24"/>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3" name="Rectangle 25"/>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4" name="Rectangle 26"/>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5" name="Rectangle 27"/>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6" name="Rectangle 28"/>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7" name="Rectangle 29"/>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8" name="Rectangle 30"/>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19" name="Rectangle 31"/>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0" name="Rectangle 32"/>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1" name="Rectangle 33"/>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2" name="Rectangle 34"/>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3" name="Rectangle 35"/>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4" name="Rectangle 36"/>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5" name="Rectangle 37"/>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6" name="Rectangle 38"/>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7" name="Rectangle 39"/>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8" name="Rectangle 40"/>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29" name="Rectangle 41"/>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0" name="Rectangle 42"/>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1" name="Rectangle 43"/>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2" name="Rectangle 44"/>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3" name="Rectangle 45"/>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4" name="Rectangle 46"/>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5" name="Rectangle 47"/>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6" name="Rectangle 48"/>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7" name="Rectangle 49"/>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8" name="Rectangle 50"/>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39" name="Rectangle 51"/>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0" name="Rectangle 52"/>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1" name="Rectangle 53"/>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2" name="Rectangle 54"/>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3" name="Rectangle 55"/>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4" name="Rectangle 56"/>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5" name="Rectangle 57"/>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6" name="Rectangle 58"/>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7" name="Rectangle 59"/>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8" name="Rectangle 60"/>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49" name="Rectangle 61"/>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0" name="Rectangle 62"/>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1" name="Rectangle 63"/>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2352" name="Rectangle 64"/>
            <p:cNvSpPr>
              <a:spLocks noChangeArrowheads="1"/>
            </p:cNvSpPr>
            <p:nvPr userDrawn="1"/>
          </p:nvSpPr>
          <p:spPr bwMode="auto">
            <a:xfrm>
              <a:off x="429"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353" name="Rectangle 65"/>
            <p:cNvSpPr>
              <a:spLocks noChangeArrowheads="1"/>
            </p:cNvSpPr>
            <p:nvPr userDrawn="1"/>
          </p:nvSpPr>
          <p:spPr bwMode="auto">
            <a:xfrm>
              <a:off x="0" y="0"/>
              <a:ext cx="5760" cy="321"/>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2354" name="Rectangle 66"/>
          <p:cNvSpPr>
            <a:spLocks noChangeArrowheads="1"/>
          </p:cNvSpPr>
          <p:nvPr/>
        </p:nvSpPr>
        <p:spPr bwMode="auto">
          <a:xfrm>
            <a:off x="3505200" y="2590800"/>
            <a:ext cx="4892675" cy="76200"/>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12355"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en-US" noProof="0"/>
              <a:t>Click to edit Master title style</a:t>
            </a:r>
          </a:p>
        </p:txBody>
      </p:sp>
      <p:sp>
        <p:nvSpPr>
          <p:cNvPr id="12356"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en-US" noProof="0"/>
              <a:t>Click to edit Master subtitle style</a:t>
            </a:r>
          </a:p>
        </p:txBody>
      </p:sp>
      <p:sp>
        <p:nvSpPr>
          <p:cNvPr id="12357" name="Rectangle 69"/>
          <p:cNvSpPr>
            <a:spLocks noGrp="1" noChangeArrowheads="1"/>
          </p:cNvSpPr>
          <p:nvPr>
            <p:ph type="dt" sz="quarter" idx="2"/>
          </p:nvPr>
        </p:nvSpPr>
        <p:spPr>
          <a:xfrm>
            <a:off x="685800" y="6248400"/>
            <a:ext cx="1905000" cy="457200"/>
          </a:xfrm>
        </p:spPr>
        <p:txBody>
          <a:bodyPr/>
          <a:lstStyle>
            <a:lvl1pPr>
              <a:defRPr/>
            </a:lvl1pPr>
          </a:lstStyle>
          <a:p>
            <a:endParaRPr lang="en-US"/>
          </a:p>
        </p:txBody>
      </p:sp>
      <p:sp>
        <p:nvSpPr>
          <p:cNvPr id="12358" name="Rectangle 70"/>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12359" name="Rectangle 71"/>
          <p:cNvSpPr>
            <a:spLocks noGrp="1" noChangeArrowheads="1"/>
          </p:cNvSpPr>
          <p:nvPr>
            <p:ph type="sldNum" sz="quarter" idx="4"/>
          </p:nvPr>
        </p:nvSpPr>
        <p:spPr>
          <a:xfrm>
            <a:off x="6553200" y="6248400"/>
            <a:ext cx="1905000" cy="457200"/>
          </a:xfrm>
        </p:spPr>
        <p:txBody>
          <a:bodyPr/>
          <a:lstStyle>
            <a:lvl1pPr>
              <a:defRPr/>
            </a:lvl1pPr>
          </a:lstStyle>
          <a:p>
            <a:fld id="{4D79C721-35CA-4E34-A27D-ACE0A860D7B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331ED1-C4FF-40D4-9996-8AE7F6556099}" type="slidenum">
              <a:rPr lang="en-US"/>
              <a:pPr/>
              <a:t>‹#›</a:t>
            </a:fld>
            <a:endParaRPr lang="en-US"/>
          </a:p>
        </p:txBody>
      </p:sp>
    </p:spTree>
    <p:extLst>
      <p:ext uri="{BB962C8B-B14F-4D97-AF65-F5344CB8AC3E}">
        <p14:creationId xmlns:p14="http://schemas.microsoft.com/office/powerpoint/2010/main" val="483683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C85E13-B46D-4DC9-A0C2-A17EBE209B6D}" type="slidenum">
              <a:rPr lang="en-US"/>
              <a:pPr/>
              <a:t>‹#›</a:t>
            </a:fld>
            <a:endParaRPr lang="en-US"/>
          </a:p>
        </p:txBody>
      </p:sp>
    </p:spTree>
    <p:extLst>
      <p:ext uri="{BB962C8B-B14F-4D97-AF65-F5344CB8AC3E}">
        <p14:creationId xmlns:p14="http://schemas.microsoft.com/office/powerpoint/2010/main" val="311009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71538" y="192088"/>
            <a:ext cx="8162925" cy="1431925"/>
          </a:xfrm>
        </p:spPr>
        <p:txBody>
          <a:bodyPr/>
          <a:lstStyle/>
          <a:p>
            <a:r>
              <a:rPr lang="en-US"/>
              <a:t>Click to edit Master title style</a:t>
            </a:r>
            <a:endParaRPr lang="en-CA"/>
          </a:p>
        </p:txBody>
      </p:sp>
      <p:sp>
        <p:nvSpPr>
          <p:cNvPr id="3" name="Table Placeholder 2"/>
          <p:cNvSpPr>
            <a:spLocks noGrp="1"/>
          </p:cNvSpPr>
          <p:nvPr>
            <p:ph type="tbl" idx="1"/>
          </p:nvPr>
        </p:nvSpPr>
        <p:spPr>
          <a:xfrm>
            <a:off x="912813" y="1905000"/>
            <a:ext cx="8110537" cy="4191000"/>
          </a:xfrm>
        </p:spPr>
        <p:txBody>
          <a:bodyPr/>
          <a:lstStyle/>
          <a:p>
            <a:endParaRPr lang="en-CA"/>
          </a:p>
        </p:txBody>
      </p:sp>
      <p:sp>
        <p:nvSpPr>
          <p:cNvPr id="4" name="Date Placeholder 3"/>
          <p:cNvSpPr>
            <a:spLocks noGrp="1"/>
          </p:cNvSpPr>
          <p:nvPr>
            <p:ph type="dt" sz="half" idx="10"/>
          </p:nvPr>
        </p:nvSpPr>
        <p:spPr>
          <a:xfrm>
            <a:off x="1152525" y="62865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590925" y="62865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7019925" y="6286500"/>
            <a:ext cx="1905000" cy="457200"/>
          </a:xfrm>
        </p:spPr>
        <p:txBody>
          <a:bodyPr/>
          <a:lstStyle>
            <a:lvl1pPr>
              <a:defRPr/>
            </a:lvl1pPr>
          </a:lstStyle>
          <a:p>
            <a:fld id="{FE63663E-0EAA-4997-A90B-478995ED6A11}" type="slidenum">
              <a:rPr lang="en-US"/>
              <a:pPr/>
              <a:t>‹#›</a:t>
            </a:fld>
            <a:endParaRPr lang="en-US"/>
          </a:p>
        </p:txBody>
      </p:sp>
    </p:spTree>
    <p:extLst>
      <p:ext uri="{BB962C8B-B14F-4D97-AF65-F5344CB8AC3E}">
        <p14:creationId xmlns:p14="http://schemas.microsoft.com/office/powerpoint/2010/main" val="2671704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8671919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7836010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189271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0371406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080991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44005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40452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81BA98-6E42-49A8-B35B-2B853D1E4922}" type="slidenum">
              <a:rPr lang="en-US"/>
              <a:pPr/>
              <a:t>‹#›</a:t>
            </a:fld>
            <a:endParaRPr lang="en-US"/>
          </a:p>
        </p:txBody>
      </p:sp>
    </p:spTree>
    <p:extLst>
      <p:ext uri="{BB962C8B-B14F-4D97-AF65-F5344CB8AC3E}">
        <p14:creationId xmlns:p14="http://schemas.microsoft.com/office/powerpoint/2010/main" val="2803689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220923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8794014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919819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0399144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fontAlgn="base">
              <a:spcBef>
                <a:spcPct val="0"/>
              </a:spcBef>
              <a:spcAft>
                <a:spcPct val="0"/>
              </a:spcAft>
              <a:defRPr/>
            </a:lvl1pPr>
          </a:lstStyle>
          <a:p>
            <a:pPr>
              <a:defRPr/>
            </a:pPr>
            <a:fld id="{79D8E9FF-DB85-4EBF-A0A6-19FBC5D42956}" type="datetimeFigureOut">
              <a:rPr lang="en-CA"/>
              <a:pPr>
                <a:defRPr/>
              </a:pPr>
              <a:t>2023-09-06</a:t>
            </a:fld>
            <a:endParaRPr lang="en-CA"/>
          </a:p>
        </p:txBody>
      </p:sp>
      <p:sp>
        <p:nvSpPr>
          <p:cNvPr id="5" name="Footer Placeholder 4"/>
          <p:cNvSpPr>
            <a:spLocks noGrp="1"/>
          </p:cNvSpPr>
          <p:nvPr>
            <p:ph type="ftr" sz="quarter" idx="11"/>
          </p:nvPr>
        </p:nvSpPr>
        <p:spPr/>
        <p:txBody>
          <a:bodyPr/>
          <a:lstStyle>
            <a:lvl1pPr fontAlgn="base">
              <a:spcBef>
                <a:spcPct val="0"/>
              </a:spcBef>
              <a:spcAft>
                <a:spcPct val="0"/>
              </a:spcAft>
              <a:defRPr/>
            </a:lvl1pPr>
          </a:lstStyle>
          <a:p>
            <a:pPr>
              <a:defRPr/>
            </a:pPr>
            <a:endParaRPr lang="en-CA"/>
          </a:p>
        </p:txBody>
      </p:sp>
      <p:sp>
        <p:nvSpPr>
          <p:cNvPr id="6" name="Slide Number Placeholder 5"/>
          <p:cNvSpPr>
            <a:spLocks noGrp="1"/>
          </p:cNvSpPr>
          <p:nvPr>
            <p:ph type="sldNum" sz="quarter" idx="12"/>
          </p:nvPr>
        </p:nvSpPr>
        <p:spPr/>
        <p:txBody>
          <a:bodyPr/>
          <a:lstStyle>
            <a:lvl1pPr fontAlgn="base">
              <a:spcBef>
                <a:spcPct val="0"/>
              </a:spcBef>
              <a:spcAft>
                <a:spcPct val="0"/>
              </a:spcAft>
              <a:defRPr/>
            </a:lvl1pPr>
          </a:lstStyle>
          <a:p>
            <a:pPr>
              <a:defRPr/>
            </a:pPr>
            <a:fld id="{182F7B96-060B-4F2A-9A5D-2A58E1838B09}" type="slidenum">
              <a:rPr lang="en-CA"/>
              <a:pPr>
                <a:defRPr/>
              </a:pPr>
              <a:t>‹#›</a:t>
            </a:fld>
            <a:endParaRPr lang="en-CA"/>
          </a:p>
        </p:txBody>
      </p:sp>
    </p:spTree>
    <p:extLst>
      <p:ext uri="{BB962C8B-B14F-4D97-AF65-F5344CB8AC3E}">
        <p14:creationId xmlns:p14="http://schemas.microsoft.com/office/powerpoint/2010/main" val="409063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0AB254-321B-4FEB-9616-5FA1B3E7008F}" type="slidenum">
              <a:rPr lang="en-US"/>
              <a:pPr/>
              <a:t>‹#›</a:t>
            </a:fld>
            <a:endParaRPr lang="en-US"/>
          </a:p>
        </p:txBody>
      </p:sp>
    </p:spTree>
    <p:extLst>
      <p:ext uri="{BB962C8B-B14F-4D97-AF65-F5344CB8AC3E}">
        <p14:creationId xmlns:p14="http://schemas.microsoft.com/office/powerpoint/2010/main" val="7241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4CB7F4-CF36-4391-8EE3-7042C4A730EA}" type="slidenum">
              <a:rPr lang="en-US"/>
              <a:pPr/>
              <a:t>‹#›</a:t>
            </a:fld>
            <a:endParaRPr lang="en-US"/>
          </a:p>
        </p:txBody>
      </p:sp>
    </p:spTree>
    <p:extLst>
      <p:ext uri="{BB962C8B-B14F-4D97-AF65-F5344CB8AC3E}">
        <p14:creationId xmlns:p14="http://schemas.microsoft.com/office/powerpoint/2010/main" val="413525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776DE94-3722-4BC4-A4BF-61D5D8AC6F06}" type="slidenum">
              <a:rPr lang="en-US"/>
              <a:pPr/>
              <a:t>‹#›</a:t>
            </a:fld>
            <a:endParaRPr lang="en-US"/>
          </a:p>
        </p:txBody>
      </p:sp>
    </p:spTree>
    <p:extLst>
      <p:ext uri="{BB962C8B-B14F-4D97-AF65-F5344CB8AC3E}">
        <p14:creationId xmlns:p14="http://schemas.microsoft.com/office/powerpoint/2010/main" val="260509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3040F34-08F3-4287-B521-7C1B2BE06EB4}" type="slidenum">
              <a:rPr lang="en-US"/>
              <a:pPr/>
              <a:t>‹#›</a:t>
            </a:fld>
            <a:endParaRPr lang="en-US"/>
          </a:p>
        </p:txBody>
      </p:sp>
    </p:spTree>
    <p:extLst>
      <p:ext uri="{BB962C8B-B14F-4D97-AF65-F5344CB8AC3E}">
        <p14:creationId xmlns:p14="http://schemas.microsoft.com/office/powerpoint/2010/main" val="333226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A4B0DE8-232B-4819-81E5-17A379B2BFE9}" type="slidenum">
              <a:rPr lang="en-US"/>
              <a:pPr/>
              <a:t>‹#›</a:t>
            </a:fld>
            <a:endParaRPr lang="en-US"/>
          </a:p>
        </p:txBody>
      </p:sp>
    </p:spTree>
    <p:extLst>
      <p:ext uri="{BB962C8B-B14F-4D97-AF65-F5344CB8AC3E}">
        <p14:creationId xmlns:p14="http://schemas.microsoft.com/office/powerpoint/2010/main" val="970878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6341A7-43BB-41B6-8A48-3488CC126F21}" type="slidenum">
              <a:rPr lang="en-US"/>
              <a:pPr/>
              <a:t>‹#›</a:t>
            </a:fld>
            <a:endParaRPr lang="en-US"/>
          </a:p>
        </p:txBody>
      </p:sp>
    </p:spTree>
    <p:extLst>
      <p:ext uri="{BB962C8B-B14F-4D97-AF65-F5344CB8AC3E}">
        <p14:creationId xmlns:p14="http://schemas.microsoft.com/office/powerpoint/2010/main" val="1103143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3C0D057-F0D1-421C-B68B-020B23EEC31E}" type="slidenum">
              <a:rPr lang="en-US"/>
              <a:pPr/>
              <a:t>‹#›</a:t>
            </a:fld>
            <a:endParaRPr lang="en-US"/>
          </a:p>
        </p:txBody>
      </p:sp>
    </p:spTree>
    <p:extLst>
      <p:ext uri="{BB962C8B-B14F-4D97-AF65-F5344CB8AC3E}">
        <p14:creationId xmlns:p14="http://schemas.microsoft.com/office/powerpoint/2010/main" val="223539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9147175" cy="6867525"/>
            <a:chOff x="0" y="0"/>
            <a:chExt cx="5762" cy="4326"/>
          </a:xfrm>
        </p:grpSpPr>
        <p:sp>
          <p:nvSpPr>
            <p:cNvPr id="11267"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68"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69"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0"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1"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2"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3"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4"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5"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6"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7"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8"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79"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0"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1"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2"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3"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4"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5"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6"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7"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8"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89"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0"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1"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2"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3"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4"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5"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6"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7"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8"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299"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0"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1"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2"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3"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4"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5"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6"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7"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8"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09"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0"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1"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2"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3"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4"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5"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6"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7"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8"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19"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0"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1"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2"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3"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4"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5"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6"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7" name="Rectangle 63"/>
            <p:cNvSpPr>
              <a:spLocks noChangeArrowheads="1"/>
            </p:cNvSpPr>
            <p:nvPr userDrawn="1"/>
          </p:nvSpPr>
          <p:spPr bwMode="hidden">
            <a:xfrm>
              <a:off x="431"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328" name="Rectangle 64"/>
            <p:cNvSpPr>
              <a:spLocks noChangeArrowheads="1"/>
            </p:cNvSpPr>
            <p:nvPr userDrawn="1"/>
          </p:nvSpPr>
          <p:spPr bwMode="blackGray">
            <a:xfrm>
              <a:off x="0" y="1081"/>
              <a:ext cx="4378" cy="47"/>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1329"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a:t>Click to edit Master title style</a:t>
            </a:r>
          </a:p>
        </p:txBody>
      </p:sp>
      <p:sp>
        <p:nvSpPr>
          <p:cNvPr id="11330"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sym typeface="CommonBullets" pitchFamily="34" charset="2"/>
              </a:rPr>
              <a:t> Second level</a:t>
            </a:r>
          </a:p>
          <a:p>
            <a:pPr lvl="2"/>
            <a:r>
              <a:rPr lang="en-US"/>
              <a:t>Third level</a:t>
            </a:r>
          </a:p>
          <a:p>
            <a:pPr lvl="3"/>
            <a:r>
              <a:rPr lang="en-US"/>
              <a:t>Fourth level</a:t>
            </a:r>
          </a:p>
          <a:p>
            <a:pPr lvl="4"/>
            <a:r>
              <a:rPr lang="en-US"/>
              <a:t>Fifth level</a:t>
            </a:r>
          </a:p>
        </p:txBody>
      </p:sp>
      <p:sp>
        <p:nvSpPr>
          <p:cNvPr id="11331"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1332"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1333"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C1128906-2F76-4648-9FCF-03D5D8212BA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76"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Verdana" pitchFamily="34" charset="0"/>
        </a:defRPr>
      </a:lvl2pPr>
      <a:lvl3pPr algn="l" rtl="0" fontAlgn="base">
        <a:spcBef>
          <a:spcPct val="0"/>
        </a:spcBef>
        <a:spcAft>
          <a:spcPct val="0"/>
        </a:spcAft>
        <a:defRPr sz="4400">
          <a:solidFill>
            <a:schemeClr val="tx2"/>
          </a:solidFill>
          <a:latin typeface="Verdana" pitchFamily="34" charset="0"/>
        </a:defRPr>
      </a:lvl3pPr>
      <a:lvl4pPr algn="l" rtl="0" fontAlgn="base">
        <a:spcBef>
          <a:spcPct val="0"/>
        </a:spcBef>
        <a:spcAft>
          <a:spcPct val="0"/>
        </a:spcAft>
        <a:defRPr sz="4400">
          <a:solidFill>
            <a:schemeClr val="tx2"/>
          </a:solidFill>
          <a:latin typeface="Verdana" pitchFamily="34" charset="0"/>
        </a:defRPr>
      </a:lvl4pPr>
      <a:lvl5pPr algn="l" rtl="0" fontAlgn="base">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fontAlgn="base">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defRPr sz="2800">
          <a:solidFill>
            <a:schemeClr val="tx1"/>
          </a:solidFill>
          <a:latin typeface="+mn-lt"/>
          <a:sym typeface="CommonBullets" pitchFamily="34" charset="2"/>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867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2"/>
          </p:nvPr>
        </p:nvSpPr>
        <p:spPr bwMode="auto">
          <a:xfrm>
            <a:off x="457200" y="6245225"/>
            <a:ext cx="2133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7" name="Rectangle 5"/>
          <p:cNvSpPr>
            <a:spLocks noGrp="1" noChangeArrowheads="1"/>
          </p:cNvSpPr>
          <p:nvPr>
            <p:ph type="ftr" sz="quarter" idx="3"/>
          </p:nvPr>
        </p:nvSpPr>
        <p:spPr>
          <a:xfrm>
            <a:off x="3124200" y="6245225"/>
            <a:ext cx="2895600" cy="476250"/>
          </a:xfrm>
          <a:prstGeom prst="rect">
            <a:avLst/>
          </a:prstGeom>
        </p:spPr>
        <p:txBody>
          <a:bodyPr/>
          <a:lstStyle>
            <a:lvl1pPr eaLnBrk="0" hangingPunct="0">
              <a:spcBef>
                <a:spcPct val="20000"/>
              </a:spcBef>
              <a:buClr>
                <a:schemeClr val="folHlink"/>
              </a:buClr>
              <a:buSzPct val="75000"/>
              <a:buFont typeface="Wingdings" pitchFamily="2" charset="2"/>
              <a:buChar char="n"/>
              <a:defRPr sz="2800"/>
            </a:lvl1pPr>
          </a:lstStyle>
          <a:p>
            <a:pPr>
              <a:defRPr/>
            </a:pPr>
            <a:endParaRPr lang="en-US"/>
          </a:p>
        </p:txBody>
      </p:sp>
      <p:sp>
        <p:nvSpPr>
          <p:cNvPr id="8" name="Rectangle 6"/>
          <p:cNvSpPr>
            <a:spLocks noGrp="1" noChangeArrowheads="1"/>
          </p:cNvSpPr>
          <p:nvPr>
            <p:ph type="sldNum" sz="quarter" idx="4"/>
          </p:nvPr>
        </p:nvSpPr>
        <p:spPr bwMode="auto">
          <a:xfrm>
            <a:off x="5276850" y="6562725"/>
            <a:ext cx="3895725" cy="2984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800" b="1">
                <a:solidFill>
                  <a:srgbClr val="336699"/>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362700" y="6356350"/>
            <a:ext cx="2085975" cy="365125"/>
          </a:xfrm>
          <a:prstGeom prst="rect">
            <a:avLst/>
          </a:prstGeom>
        </p:spPr>
        <p:txBody>
          <a:bodyPr vert="horz" lIns="91440" tIns="45720" rIns="45720" bIns="45720" rtlCol="0" anchor="ctr"/>
          <a:lstStyle>
            <a:lvl1pPr algn="r" fontAlgn="auto">
              <a:spcBef>
                <a:spcPts val="0"/>
              </a:spcBef>
              <a:spcAft>
                <a:spcPts val="0"/>
              </a:spcAft>
              <a:defRPr sz="1200" smtClean="0">
                <a:solidFill>
                  <a:prstClr val="black">
                    <a:lumMod val="65000"/>
                    <a:lumOff val="35000"/>
                  </a:prstClr>
                </a:solidFill>
                <a:latin typeface="Century Gothic" pitchFamily="34" charset="0"/>
              </a:defRPr>
            </a:lvl1pPr>
          </a:lstStyle>
          <a:p>
            <a:pPr>
              <a:defRPr/>
            </a:pPr>
            <a:fld id="{3F8ABA65-7A13-40C6-B98E-D67A9DA7DD18}" type="datetimeFigureOut">
              <a:rPr lang="en-CA"/>
              <a:pPr>
                <a:defRPr/>
              </a:pPr>
              <a:t>2023-09-06</a:t>
            </a:fld>
            <a:endParaRPr lang="en-CA"/>
          </a:p>
        </p:txBody>
      </p:sp>
      <p:sp>
        <p:nvSpPr>
          <p:cNvPr id="5" name="Footer Placeholder 4"/>
          <p:cNvSpPr>
            <a:spLocks noGrp="1"/>
          </p:cNvSpPr>
          <p:nvPr>
            <p:ph type="ftr" sz="quarter" idx="3"/>
          </p:nvPr>
        </p:nvSpPr>
        <p:spPr>
          <a:xfrm>
            <a:off x="658813" y="6356350"/>
            <a:ext cx="2847975" cy="365125"/>
          </a:xfrm>
          <a:prstGeom prst="rect">
            <a:avLst/>
          </a:prstGeom>
        </p:spPr>
        <p:txBody>
          <a:bodyPr vert="horz" lIns="45720" tIns="45720" rIns="91440" bIns="45720" rtlCol="0" anchor="ctr"/>
          <a:lstStyle>
            <a:lvl1pPr algn="l" fontAlgn="auto">
              <a:spcBef>
                <a:spcPts val="0"/>
              </a:spcBef>
              <a:spcAft>
                <a:spcPts val="0"/>
              </a:spcAft>
              <a:defRPr sz="1200">
                <a:solidFill>
                  <a:prstClr val="black">
                    <a:lumMod val="65000"/>
                    <a:lumOff val="35000"/>
                  </a:prstClr>
                </a:solidFill>
                <a:latin typeface="Century Gothic" pitchFamily="34" charset="0"/>
              </a:defRPr>
            </a:lvl1pPr>
          </a:lstStyle>
          <a:p>
            <a:pPr>
              <a:defRPr/>
            </a:pPr>
            <a:endParaRPr lang="en-CA"/>
          </a:p>
        </p:txBody>
      </p:sp>
      <p:sp>
        <p:nvSpPr>
          <p:cNvPr id="6" name="Slide Number Placeholder 5"/>
          <p:cNvSpPr>
            <a:spLocks noGrp="1"/>
          </p:cNvSpPr>
          <p:nvPr>
            <p:ph type="sldNum" sz="quarter" idx="4"/>
          </p:nvPr>
        </p:nvSpPr>
        <p:spPr>
          <a:xfrm>
            <a:off x="8543925" y="6356350"/>
            <a:ext cx="561975" cy="365125"/>
          </a:xfrm>
          <a:prstGeom prst="rect">
            <a:avLst/>
          </a:prstGeom>
        </p:spPr>
        <p:txBody>
          <a:bodyPr vert="horz" lIns="27432" tIns="45720" rIns="45720" bIns="45720" rtlCol="0" anchor="ctr"/>
          <a:lstStyle>
            <a:lvl1pPr algn="l" fontAlgn="auto">
              <a:spcBef>
                <a:spcPts val="0"/>
              </a:spcBef>
              <a:spcAft>
                <a:spcPts val="0"/>
              </a:spcAft>
              <a:defRPr sz="1200" smtClean="0">
                <a:solidFill>
                  <a:prstClr val="black">
                    <a:lumMod val="65000"/>
                    <a:lumOff val="35000"/>
                  </a:prstClr>
                </a:solidFill>
                <a:latin typeface="Century Gothic" pitchFamily="34" charset="0"/>
              </a:defRPr>
            </a:lvl1pPr>
          </a:lstStyle>
          <a:p>
            <a:pPr>
              <a:defRPr/>
            </a:pPr>
            <a:fld id="{450005FC-F7FF-49C9-8BA9-87F8325D4BC6}" type="slidenum">
              <a:rPr lang="en-CA"/>
              <a:pPr>
                <a:defRPr/>
              </a:pPr>
              <a:t>‹#›</a:t>
            </a:fld>
            <a:endParaRPr lang="en-CA"/>
          </a:p>
        </p:txBody>
      </p:sp>
      <p:sp>
        <p:nvSpPr>
          <p:cNvPr id="7" name="Oval 6"/>
          <p:cNvSpPr/>
          <p:nvPr/>
        </p:nvSpPr>
        <p:spPr>
          <a:xfrm>
            <a:off x="8458200" y="6499225"/>
            <a:ext cx="84138"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
        <p:nvSpPr>
          <p:cNvPr id="8" name="Oval 7"/>
          <p:cNvSpPr/>
          <p:nvPr/>
        </p:nvSpPr>
        <p:spPr>
          <a:xfrm>
            <a:off x="569913" y="6499225"/>
            <a:ext cx="84137" cy="84138"/>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Tree>
    <p:extLst>
      <p:ext uri="{BB962C8B-B14F-4D97-AF65-F5344CB8AC3E}">
        <p14:creationId xmlns:p14="http://schemas.microsoft.com/office/powerpoint/2010/main" val="3806611069"/>
      </p:ext>
    </p:extLst>
  </p:cSld>
  <p:clrMap bg1="lt1" tx1="dk1" bg2="lt2" tx2="dk2" accent1="accent1" accent2="accent2" accent3="accent3" accent4="accent4" accent5="accent5" accent6="accent6" hlink="hlink" folHlink="folHlink"/>
  <p:sldLayoutIdLst>
    <p:sldLayoutId id="2147483678" r:id="rId1"/>
  </p:sldLayoutIdLst>
  <p:txStyles>
    <p:titleStyle>
      <a:lvl1pPr algn="ctr" rtl="0" fontAlgn="base">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fontAlgn="base">
        <a:lnSpc>
          <a:spcPts val="5800"/>
        </a:lnSpc>
        <a:spcBef>
          <a:spcPct val="0"/>
        </a:spcBef>
        <a:spcAft>
          <a:spcPct val="0"/>
        </a:spcAft>
        <a:defRPr sz="5400">
          <a:solidFill>
            <a:schemeClr val="tx2"/>
          </a:solidFill>
          <a:latin typeface="Palatino Linotype" pitchFamily="18" charset="0"/>
        </a:defRPr>
      </a:lvl2pPr>
      <a:lvl3pPr algn="ctr" rtl="0" fontAlgn="base">
        <a:lnSpc>
          <a:spcPts val="5800"/>
        </a:lnSpc>
        <a:spcBef>
          <a:spcPct val="0"/>
        </a:spcBef>
        <a:spcAft>
          <a:spcPct val="0"/>
        </a:spcAft>
        <a:defRPr sz="5400">
          <a:solidFill>
            <a:schemeClr val="tx2"/>
          </a:solidFill>
          <a:latin typeface="Palatino Linotype" pitchFamily="18" charset="0"/>
        </a:defRPr>
      </a:lvl3pPr>
      <a:lvl4pPr algn="ctr" rtl="0" fontAlgn="base">
        <a:lnSpc>
          <a:spcPts val="5800"/>
        </a:lnSpc>
        <a:spcBef>
          <a:spcPct val="0"/>
        </a:spcBef>
        <a:spcAft>
          <a:spcPct val="0"/>
        </a:spcAft>
        <a:defRPr sz="5400">
          <a:solidFill>
            <a:schemeClr val="tx2"/>
          </a:solidFill>
          <a:latin typeface="Palatino Linotype" pitchFamily="18" charset="0"/>
        </a:defRPr>
      </a:lvl4pPr>
      <a:lvl5pPr algn="ctr" rtl="0" fontAlgn="base">
        <a:lnSpc>
          <a:spcPts val="5800"/>
        </a:lnSpc>
        <a:spcBef>
          <a:spcPct val="0"/>
        </a:spcBef>
        <a:spcAft>
          <a:spcPct val="0"/>
        </a:spcAft>
        <a:defRPr sz="5400">
          <a:solidFill>
            <a:schemeClr val="tx2"/>
          </a:solidFill>
          <a:latin typeface="Palatino Linotype" pitchFamily="18" charset="0"/>
        </a:defRPr>
      </a:lvl5pPr>
      <a:lvl6pPr marL="457200" algn="ctr" rtl="0" fontAlgn="base">
        <a:lnSpc>
          <a:spcPts val="5800"/>
        </a:lnSpc>
        <a:spcBef>
          <a:spcPct val="0"/>
        </a:spcBef>
        <a:spcAft>
          <a:spcPct val="0"/>
        </a:spcAft>
        <a:defRPr sz="5400">
          <a:solidFill>
            <a:schemeClr val="tx2"/>
          </a:solidFill>
          <a:latin typeface="Palatino Linotype" pitchFamily="18" charset="0"/>
        </a:defRPr>
      </a:lvl6pPr>
      <a:lvl7pPr marL="914400" algn="ctr" rtl="0" fontAlgn="base">
        <a:lnSpc>
          <a:spcPts val="5800"/>
        </a:lnSpc>
        <a:spcBef>
          <a:spcPct val="0"/>
        </a:spcBef>
        <a:spcAft>
          <a:spcPct val="0"/>
        </a:spcAft>
        <a:defRPr sz="5400">
          <a:solidFill>
            <a:schemeClr val="tx2"/>
          </a:solidFill>
          <a:latin typeface="Palatino Linotype" pitchFamily="18" charset="0"/>
        </a:defRPr>
      </a:lvl7pPr>
      <a:lvl8pPr marL="1371600" algn="ctr" rtl="0" fontAlgn="base">
        <a:lnSpc>
          <a:spcPts val="5800"/>
        </a:lnSpc>
        <a:spcBef>
          <a:spcPct val="0"/>
        </a:spcBef>
        <a:spcAft>
          <a:spcPct val="0"/>
        </a:spcAft>
        <a:defRPr sz="5400">
          <a:solidFill>
            <a:schemeClr val="tx2"/>
          </a:solidFill>
          <a:latin typeface="Palatino Linotype" pitchFamily="18" charset="0"/>
        </a:defRPr>
      </a:lvl8pPr>
      <a:lvl9pPr marL="1828800" algn="ctr" rtl="0" fontAlgn="base">
        <a:lnSpc>
          <a:spcPts val="5800"/>
        </a:lnSpc>
        <a:spcBef>
          <a:spcPct val="0"/>
        </a:spcBef>
        <a:spcAft>
          <a:spcPct val="0"/>
        </a:spcAft>
        <a:defRPr sz="5400">
          <a:solidFill>
            <a:schemeClr val="tx2"/>
          </a:solidFill>
          <a:latin typeface="Palatino Linotype" pitchFamily="18" charset="0"/>
        </a:defRPr>
      </a:lvl9pPr>
    </p:titleStyle>
    <p:bodyStyle>
      <a:lvl1pPr marL="342900" indent="-342900" algn="l" rtl="0" fontAlgn="base">
        <a:spcBef>
          <a:spcPct val="20000"/>
        </a:spcBef>
        <a:spcAft>
          <a:spcPct val="0"/>
        </a:spcAft>
        <a:buFont typeface="Arial" charset="0"/>
        <a:buChar char="•"/>
        <a:defRPr sz="2400" kern="1200">
          <a:solidFill>
            <a:srgbClr val="7F7F7F"/>
          </a:solidFill>
          <a:latin typeface="+mj-lt"/>
          <a:ea typeface="+mn-ea"/>
          <a:cs typeface="+mn-cs"/>
        </a:defRPr>
      </a:lvl1pPr>
      <a:lvl2pPr marL="742950" indent="-28575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2pPr>
      <a:lvl3pPr marL="1143000" indent="-228600" algn="l" rtl="0" fontAlgn="base">
        <a:spcBef>
          <a:spcPct val="20000"/>
        </a:spcBef>
        <a:spcAft>
          <a:spcPct val="0"/>
        </a:spcAft>
        <a:buFont typeface="Arial" charset="0"/>
        <a:buChar char="•"/>
        <a:defRPr sz="1600" kern="1200">
          <a:solidFill>
            <a:srgbClr val="7F7F7F"/>
          </a:solidFill>
          <a:latin typeface="+mj-lt"/>
          <a:ea typeface="+mn-ea"/>
          <a:cs typeface="+mn-cs"/>
        </a:defRPr>
      </a:lvl3pPr>
      <a:lvl4pPr marL="1600200" indent="-228600" algn="l" rtl="0" fontAlgn="base">
        <a:spcBef>
          <a:spcPct val="20000"/>
        </a:spcBef>
        <a:spcAft>
          <a:spcPct val="0"/>
        </a:spcAft>
        <a:buFont typeface="Courier New" pitchFamily="49" charset="0"/>
        <a:buChar char="o"/>
        <a:defRPr sz="1600" kern="1200">
          <a:solidFill>
            <a:srgbClr val="7F7F7F"/>
          </a:solidFill>
          <a:latin typeface="+mj-lt"/>
          <a:ea typeface="+mn-ea"/>
          <a:cs typeface="+mn-cs"/>
        </a:defRPr>
      </a:lvl4pPr>
      <a:lvl5pPr marL="2057400" indent="-228600" algn="l" rtl="0" fontAlgn="base">
        <a:spcBef>
          <a:spcPct val="20000"/>
        </a:spcBef>
        <a:spcAft>
          <a:spcPct val="0"/>
        </a:spcAft>
        <a:buFont typeface="Arial"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685800" y="2743200"/>
            <a:ext cx="8382000" cy="3810000"/>
          </a:xfrm>
        </p:spPr>
        <p:txBody>
          <a:bodyPr/>
          <a:lstStyle/>
          <a:p>
            <a:pPr>
              <a:buSzTx/>
            </a:pPr>
            <a:r>
              <a:rPr lang="en-US" sz="1600" b="1" dirty="0">
                <a:solidFill>
                  <a:srgbClr val="C00000"/>
                </a:solidFill>
                <a:latin typeface="Times New Roman" pitchFamily="18" charset="0"/>
                <a:cs typeface="Times New Roman" pitchFamily="18" charset="0"/>
              </a:rPr>
              <a:t>1. </a:t>
            </a:r>
            <a:r>
              <a:rPr lang="en-US" sz="1600" dirty="0">
                <a:solidFill>
                  <a:schemeClr val="hlink"/>
                </a:solidFill>
                <a:latin typeface="Times New Roman" pitchFamily="18" charset="0"/>
                <a:cs typeface="Times New Roman" pitchFamily="18" charset="0"/>
              </a:rPr>
              <a:t>CANADEM has a </a:t>
            </a:r>
            <a:r>
              <a:rPr lang="en-US" sz="1600" b="1" dirty="0">
                <a:solidFill>
                  <a:schemeClr val="hlink"/>
                </a:solidFill>
                <a:latin typeface="Times New Roman" pitchFamily="18" charset="0"/>
                <a:cs typeface="Times New Roman" pitchFamily="18" charset="0"/>
              </a:rPr>
              <a:t>high tolerance for operational risks</a:t>
            </a:r>
          </a:p>
          <a:p>
            <a:pPr marL="457200" lvl="1" indent="0">
              <a:buFont typeface="Wingdings" pitchFamily="2" charset="2"/>
              <a:buChar char="Ø"/>
            </a:pPr>
            <a:r>
              <a:rPr lang="en-US" sz="1400" dirty="0">
                <a:solidFill>
                  <a:schemeClr val="hlink"/>
                </a:solidFill>
                <a:latin typeface="Times New Roman" pitchFamily="18" charset="0"/>
                <a:cs typeface="Times New Roman" pitchFamily="18" charset="0"/>
              </a:rPr>
              <a:t> To provide greater utility for partners like UN, GoC, FCDO, etc. as CANADEM will accept certain risks that they need to transfer.</a:t>
            </a:r>
          </a:p>
          <a:p>
            <a:pPr marL="457200" lvl="1" indent="0">
              <a:buFont typeface="Wingdings" pitchFamily="2" charset="2"/>
              <a:buChar char="Ø"/>
            </a:pPr>
            <a:r>
              <a:rPr lang="en-US" sz="1400" dirty="0">
                <a:solidFill>
                  <a:schemeClr val="hlink"/>
                </a:solidFill>
                <a:latin typeface="Times New Roman" pitchFamily="18" charset="0"/>
                <a:cs typeface="Times New Roman" pitchFamily="18" charset="0"/>
              </a:rPr>
              <a:t> Successful management of substantial risk transferred from the UN, GoC and others has created a resilient organization confident in its Integrated Risk Management capacity.</a:t>
            </a:r>
          </a:p>
          <a:p>
            <a:pPr marL="457200" lvl="1" indent="0">
              <a:buFont typeface="Wingdings" pitchFamily="2" charset="2"/>
              <a:buChar char="Ø"/>
            </a:pPr>
            <a:endParaRPr lang="en-US" sz="500" dirty="0">
              <a:solidFill>
                <a:schemeClr val="hlink"/>
              </a:solidFill>
              <a:latin typeface="Times New Roman" pitchFamily="18" charset="0"/>
              <a:cs typeface="Times New Roman" pitchFamily="18" charset="0"/>
            </a:endParaRPr>
          </a:p>
          <a:p>
            <a:r>
              <a:rPr lang="en-US" sz="1600" b="1" dirty="0">
                <a:solidFill>
                  <a:srgbClr val="C00000"/>
                </a:solidFill>
                <a:latin typeface="Times New Roman" pitchFamily="18" charset="0"/>
                <a:cs typeface="Times New Roman" pitchFamily="18" charset="0"/>
              </a:rPr>
              <a:t>2. </a:t>
            </a:r>
            <a:r>
              <a:rPr lang="en-US" sz="1600" dirty="0">
                <a:solidFill>
                  <a:schemeClr val="hlink"/>
                </a:solidFill>
                <a:latin typeface="Times New Roman" pitchFamily="18" charset="0"/>
                <a:cs typeface="Times New Roman" pitchFamily="18" charset="0"/>
              </a:rPr>
              <a:t>CANADEM is fiscally cautious and </a:t>
            </a:r>
            <a:r>
              <a:rPr lang="en-US" sz="1600" b="1" dirty="0">
                <a:solidFill>
                  <a:schemeClr val="hlink"/>
                </a:solidFill>
                <a:latin typeface="Times New Roman" pitchFamily="18" charset="0"/>
                <a:cs typeface="Times New Roman" pitchFamily="18" charset="0"/>
              </a:rPr>
              <a:t>financially risk-adverse </a:t>
            </a:r>
          </a:p>
          <a:p>
            <a:pPr marL="457200" lvl="1" indent="0">
              <a:buFont typeface="Wingdings" pitchFamily="2" charset="2"/>
              <a:buChar char="Ø"/>
            </a:pPr>
            <a:r>
              <a:rPr lang="en-US" sz="1400" dirty="0">
                <a:solidFill>
                  <a:schemeClr val="hlink"/>
                </a:solidFill>
                <a:latin typeface="Times New Roman" pitchFamily="18" charset="0"/>
                <a:cs typeface="Times New Roman" pitchFamily="18" charset="0"/>
              </a:rPr>
              <a:t> A CANADEM financial management principle is that almost always it is expending taxpayers’ funds, and thus has a public-sector fiscal responsibility to ensure sound financial management.</a:t>
            </a:r>
          </a:p>
          <a:p>
            <a:pPr marL="457200" lvl="1" indent="0">
              <a:buFont typeface="Wingdings" pitchFamily="2" charset="2"/>
              <a:buChar char="Ø"/>
            </a:pPr>
            <a:r>
              <a:rPr lang="en-US" sz="1400" dirty="0">
                <a:solidFill>
                  <a:schemeClr val="hlink"/>
                </a:solidFill>
                <a:latin typeface="Times New Roman" pitchFamily="18" charset="0"/>
                <a:cs typeface="Times New Roman" pitchFamily="18" charset="0"/>
              </a:rPr>
              <a:t> Having never had core funding, CANADEM is reliant on project funding that can be quite variable, a further incentive to be financially risk-adverse.</a:t>
            </a:r>
          </a:p>
          <a:p>
            <a:pPr marL="457200" lvl="1" indent="0">
              <a:buFont typeface="Wingdings" pitchFamily="2" charset="2"/>
              <a:buChar char="Ø"/>
            </a:pPr>
            <a:endParaRPr lang="en-US" sz="500" dirty="0">
              <a:solidFill>
                <a:schemeClr val="hlink"/>
              </a:solidFill>
              <a:latin typeface="Times New Roman" pitchFamily="18" charset="0"/>
              <a:cs typeface="Times New Roman" pitchFamily="18" charset="0"/>
            </a:endParaRPr>
          </a:p>
          <a:p>
            <a:pPr>
              <a:buSzTx/>
            </a:pPr>
            <a:r>
              <a:rPr lang="en-US" sz="1600" b="1" dirty="0">
                <a:solidFill>
                  <a:srgbClr val="C00000"/>
                </a:solidFill>
                <a:latin typeface="Times New Roman" pitchFamily="18" charset="0"/>
                <a:cs typeface="Times New Roman" pitchFamily="18" charset="0"/>
              </a:rPr>
              <a:t>3.</a:t>
            </a:r>
            <a:r>
              <a:rPr lang="en-US" sz="1600" dirty="0">
                <a:solidFill>
                  <a:schemeClr val="hlink"/>
                </a:solidFill>
                <a:latin typeface="Times New Roman" pitchFamily="18" charset="0"/>
                <a:cs typeface="Times New Roman" pitchFamily="18" charset="0"/>
              </a:rPr>
              <a:t> CANADEM practices </a:t>
            </a:r>
            <a:r>
              <a:rPr lang="en-US" sz="1600" b="1" dirty="0">
                <a:solidFill>
                  <a:schemeClr val="hlink"/>
                </a:solidFill>
                <a:latin typeface="Times New Roman" pitchFamily="18" charset="0"/>
                <a:cs typeface="Times New Roman" pitchFamily="18" charset="0"/>
              </a:rPr>
              <a:t>Integrated Risk Management</a:t>
            </a:r>
            <a:r>
              <a:rPr lang="en-US" sz="1600" dirty="0">
                <a:solidFill>
                  <a:schemeClr val="hlink"/>
                </a:solidFill>
                <a:latin typeface="Times New Roman" pitchFamily="18" charset="0"/>
                <a:cs typeface="Times New Roman" pitchFamily="18" charset="0"/>
              </a:rPr>
              <a:t>:</a:t>
            </a:r>
          </a:p>
          <a:p>
            <a:pPr marL="457200" lvl="1" indent="0">
              <a:buSzPct val="75000"/>
              <a:buFont typeface="Wingdings" pitchFamily="2" charset="2"/>
              <a:buChar char="Ø"/>
            </a:pPr>
            <a:r>
              <a:rPr lang="en-US" sz="1400" dirty="0">
                <a:solidFill>
                  <a:schemeClr val="hlink"/>
                </a:solidFill>
                <a:latin typeface="Times New Roman" pitchFamily="18" charset="0"/>
                <a:cs typeface="Times New Roman" pitchFamily="18" charset="0"/>
              </a:rPr>
              <a:t> regularly assesses its current risk tolerance, e.g. the sufficiency of its operational reserve;</a:t>
            </a:r>
          </a:p>
          <a:p>
            <a:pPr marL="457200" lvl="1" indent="0">
              <a:buSzPct val="75000"/>
              <a:buFont typeface="Wingdings" pitchFamily="2" charset="2"/>
              <a:buChar char="Ø"/>
            </a:pPr>
            <a:r>
              <a:rPr lang="en-US" sz="1400" dirty="0">
                <a:solidFill>
                  <a:schemeClr val="hlink"/>
                </a:solidFill>
                <a:latin typeface="Times New Roman" pitchFamily="18" charset="0"/>
                <a:cs typeface="Times New Roman" pitchFamily="18" charset="0"/>
              </a:rPr>
              <a:t> identifies and quantifies risks, then effects risk mitigation measures;</a:t>
            </a:r>
          </a:p>
          <a:p>
            <a:pPr marL="457200" lvl="1" indent="0">
              <a:buSzPct val="75000"/>
              <a:buFont typeface="Wingdings" pitchFamily="2" charset="2"/>
              <a:buChar char="Ø"/>
            </a:pPr>
            <a:r>
              <a:rPr lang="en-US" sz="1400" dirty="0">
                <a:solidFill>
                  <a:schemeClr val="hlink"/>
                </a:solidFill>
                <a:latin typeface="Times New Roman" pitchFamily="18" charset="0"/>
                <a:cs typeface="Times New Roman" pitchFamily="18" charset="0"/>
              </a:rPr>
              <a:t> designates Primaries, activity teams, and organization-wide cohesion on how to identify and address risk;</a:t>
            </a:r>
          </a:p>
          <a:p>
            <a:pPr marL="457200" lvl="1" indent="0">
              <a:buSzPct val="75000"/>
              <a:buFont typeface="Wingdings" pitchFamily="2" charset="2"/>
              <a:buChar char="Ø"/>
            </a:pPr>
            <a:r>
              <a:rPr lang="en-US" sz="1400" dirty="0">
                <a:solidFill>
                  <a:schemeClr val="hlink"/>
                </a:solidFill>
                <a:latin typeface="Times New Roman" pitchFamily="18" charset="0"/>
                <a:cs typeface="Times New Roman" pitchFamily="18" charset="0"/>
              </a:rPr>
              <a:t> manages risks events so as to avoid or limit actual harm.</a:t>
            </a:r>
          </a:p>
        </p:txBody>
      </p:sp>
      <p:sp>
        <p:nvSpPr>
          <p:cNvPr id="2054" name="Rectangle 6"/>
          <p:cNvSpPr>
            <a:spLocks noChangeArrowheads="1"/>
          </p:cNvSpPr>
          <p:nvPr/>
        </p:nvSpPr>
        <p:spPr bwMode="auto">
          <a:xfrm>
            <a:off x="457200" y="533400"/>
            <a:ext cx="8686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spcBef>
                <a:spcPct val="20000"/>
              </a:spcBef>
              <a:buClr>
                <a:schemeClr val="folHlink"/>
              </a:buClr>
              <a:buSzPct val="75000"/>
              <a:buFont typeface="Wingdings" pitchFamily="2" charset="2"/>
              <a:buNone/>
            </a:pPr>
            <a:r>
              <a:rPr lang="en-US" sz="4400" b="1" dirty="0">
                <a:solidFill>
                  <a:schemeClr val="tx2"/>
                </a:solidFill>
              </a:rPr>
              <a:t>CANADEM </a:t>
            </a:r>
          </a:p>
          <a:p>
            <a:pPr algn="ctr">
              <a:spcBef>
                <a:spcPct val="20000"/>
              </a:spcBef>
              <a:buClr>
                <a:schemeClr val="folHlink"/>
              </a:buClr>
              <a:buSzPct val="75000"/>
              <a:buFont typeface="Wingdings" pitchFamily="2" charset="2"/>
              <a:buNone/>
            </a:pPr>
            <a:r>
              <a:rPr lang="en-US" sz="3600" b="1" i="1" dirty="0">
                <a:solidFill>
                  <a:schemeClr val="tx2"/>
                </a:solidFill>
              </a:rPr>
              <a:t>Integrated Risk Management </a:t>
            </a:r>
            <a:r>
              <a:rPr lang="en-US" sz="3600" b="1" dirty="0">
                <a:solidFill>
                  <a:schemeClr val="tx2"/>
                </a:solidFill>
              </a:rPr>
              <a:t>Doctrine &amp; Procedures</a:t>
            </a:r>
          </a:p>
        </p:txBody>
      </p:sp>
      <p:sp>
        <p:nvSpPr>
          <p:cNvPr id="7" name="Text Box 4"/>
          <p:cNvSpPr txBox="1">
            <a:spLocks noChangeArrowheads="1"/>
          </p:cNvSpPr>
          <p:nvPr/>
        </p:nvSpPr>
        <p:spPr bwMode="auto">
          <a:xfrm>
            <a:off x="8039100" y="6643688"/>
            <a:ext cx="10294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800" b="1" dirty="0"/>
              <a:t>Rev. Aug 2023</a:t>
            </a:r>
          </a:p>
        </p:txBody>
      </p:sp>
    </p:spTree>
    <p:extLst>
      <p:ext uri="{BB962C8B-B14F-4D97-AF65-F5344CB8AC3E}">
        <p14:creationId xmlns:p14="http://schemas.microsoft.com/office/powerpoint/2010/main" val="37980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150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wipe(left)">
                                      <p:cBhvr>
                                        <p:cTn id="7" dur="2000"/>
                                        <p:tgtEl>
                                          <p:spTgt spid="2051">
                                            <p:txEl>
                                              <p:pRg st="0" end="0"/>
                                            </p:txEl>
                                          </p:spTgt>
                                        </p:tgtEl>
                                      </p:cBhvr>
                                    </p:animEffect>
                                  </p:childTnLst>
                                </p:cTn>
                              </p:par>
                            </p:childTnLst>
                          </p:cTn>
                        </p:par>
                        <p:par>
                          <p:cTn id="8" fill="hold">
                            <p:stCondLst>
                              <p:cond delay="3500"/>
                            </p:stCondLst>
                            <p:childTnLst>
                              <p:par>
                                <p:cTn id="9" presetID="22" presetClass="entr" presetSubtype="8" fill="hold" nodeType="afterEffect">
                                  <p:stCondLst>
                                    <p:cond delay="500"/>
                                  </p:stCondLst>
                                  <p:childTnLst>
                                    <p:set>
                                      <p:cBhvr>
                                        <p:cTn id="10" dur="1" fill="hold">
                                          <p:stCondLst>
                                            <p:cond delay="0"/>
                                          </p:stCondLst>
                                        </p:cTn>
                                        <p:tgtEl>
                                          <p:spTgt spid="2051">
                                            <p:txEl>
                                              <p:pRg st="1" end="1"/>
                                            </p:txEl>
                                          </p:spTgt>
                                        </p:tgtEl>
                                        <p:attrNameLst>
                                          <p:attrName>style.visibility</p:attrName>
                                        </p:attrNameLst>
                                      </p:cBhvr>
                                      <p:to>
                                        <p:strVal val="visible"/>
                                      </p:to>
                                    </p:set>
                                    <p:animEffect transition="in" filter="wipe(left)">
                                      <p:cBhvr>
                                        <p:cTn id="11" dur="2000"/>
                                        <p:tgtEl>
                                          <p:spTgt spid="2051">
                                            <p:txEl>
                                              <p:pRg st="1" end="1"/>
                                            </p:txEl>
                                          </p:spTgt>
                                        </p:tgtEl>
                                      </p:cBhvr>
                                    </p:animEffect>
                                  </p:childTnLst>
                                </p:cTn>
                              </p:par>
                            </p:childTnLst>
                          </p:cTn>
                        </p:par>
                        <p:par>
                          <p:cTn id="12" fill="hold">
                            <p:stCondLst>
                              <p:cond delay="6000"/>
                            </p:stCondLst>
                            <p:childTnLst>
                              <p:par>
                                <p:cTn id="13" presetID="22" presetClass="entr" presetSubtype="8" fill="hold" nodeType="afterEffect">
                                  <p:stCondLst>
                                    <p:cond delay="500"/>
                                  </p:stCondLst>
                                  <p:childTnLst>
                                    <p:set>
                                      <p:cBhvr>
                                        <p:cTn id="14" dur="1" fill="hold">
                                          <p:stCondLst>
                                            <p:cond delay="0"/>
                                          </p:stCondLst>
                                        </p:cTn>
                                        <p:tgtEl>
                                          <p:spTgt spid="2051">
                                            <p:txEl>
                                              <p:pRg st="2" end="2"/>
                                            </p:txEl>
                                          </p:spTgt>
                                        </p:tgtEl>
                                        <p:attrNameLst>
                                          <p:attrName>style.visibility</p:attrName>
                                        </p:attrNameLst>
                                      </p:cBhvr>
                                      <p:to>
                                        <p:strVal val="visible"/>
                                      </p:to>
                                    </p:set>
                                    <p:animEffect transition="in" filter="wipe(left)">
                                      <p:cBhvr>
                                        <p:cTn id="15" dur="2000"/>
                                        <p:tgtEl>
                                          <p:spTgt spid="2051">
                                            <p:txEl>
                                              <p:pRg st="2" end="2"/>
                                            </p:txEl>
                                          </p:spTgt>
                                        </p:tgtEl>
                                      </p:cBhvr>
                                    </p:animEffect>
                                  </p:childTnLst>
                                </p:cTn>
                              </p:par>
                            </p:childTnLst>
                          </p:cTn>
                        </p:par>
                        <p:par>
                          <p:cTn id="16" fill="hold">
                            <p:stCondLst>
                              <p:cond delay="8500"/>
                            </p:stCondLst>
                            <p:childTnLst>
                              <p:par>
                                <p:cTn id="17" presetID="22" presetClass="entr" presetSubtype="8" fill="hold" nodeType="afterEffect">
                                  <p:stCondLst>
                                    <p:cond delay="1500"/>
                                  </p:stCondLst>
                                  <p:childTnLst>
                                    <p:set>
                                      <p:cBhvr>
                                        <p:cTn id="18" dur="1" fill="hold">
                                          <p:stCondLst>
                                            <p:cond delay="0"/>
                                          </p:stCondLst>
                                        </p:cTn>
                                        <p:tgtEl>
                                          <p:spTgt spid="2051">
                                            <p:txEl>
                                              <p:pRg st="4" end="4"/>
                                            </p:txEl>
                                          </p:spTgt>
                                        </p:tgtEl>
                                        <p:attrNameLst>
                                          <p:attrName>style.visibility</p:attrName>
                                        </p:attrNameLst>
                                      </p:cBhvr>
                                      <p:to>
                                        <p:strVal val="visible"/>
                                      </p:to>
                                    </p:set>
                                    <p:animEffect transition="in" filter="wipe(left)">
                                      <p:cBhvr>
                                        <p:cTn id="19" dur="2000"/>
                                        <p:tgtEl>
                                          <p:spTgt spid="2051">
                                            <p:txEl>
                                              <p:pRg st="4" end="4"/>
                                            </p:txEl>
                                          </p:spTgt>
                                        </p:tgtEl>
                                      </p:cBhvr>
                                    </p:animEffect>
                                  </p:childTnLst>
                                </p:cTn>
                              </p:par>
                            </p:childTnLst>
                          </p:cTn>
                        </p:par>
                        <p:par>
                          <p:cTn id="20" fill="hold">
                            <p:stCondLst>
                              <p:cond delay="12000"/>
                            </p:stCondLst>
                            <p:childTnLst>
                              <p:par>
                                <p:cTn id="21" presetID="22" presetClass="entr" presetSubtype="8" fill="hold" nodeType="afterEffect">
                                  <p:stCondLst>
                                    <p:cond delay="500"/>
                                  </p:stCondLst>
                                  <p:childTnLst>
                                    <p:set>
                                      <p:cBhvr>
                                        <p:cTn id="22" dur="1" fill="hold">
                                          <p:stCondLst>
                                            <p:cond delay="0"/>
                                          </p:stCondLst>
                                        </p:cTn>
                                        <p:tgtEl>
                                          <p:spTgt spid="2051">
                                            <p:txEl>
                                              <p:pRg st="5" end="5"/>
                                            </p:txEl>
                                          </p:spTgt>
                                        </p:tgtEl>
                                        <p:attrNameLst>
                                          <p:attrName>style.visibility</p:attrName>
                                        </p:attrNameLst>
                                      </p:cBhvr>
                                      <p:to>
                                        <p:strVal val="visible"/>
                                      </p:to>
                                    </p:set>
                                    <p:animEffect transition="in" filter="wipe(left)">
                                      <p:cBhvr>
                                        <p:cTn id="23" dur="2000"/>
                                        <p:tgtEl>
                                          <p:spTgt spid="2051">
                                            <p:txEl>
                                              <p:pRg st="5" end="5"/>
                                            </p:txEl>
                                          </p:spTgt>
                                        </p:tgtEl>
                                      </p:cBhvr>
                                    </p:animEffect>
                                  </p:childTnLst>
                                </p:cTn>
                              </p:par>
                            </p:childTnLst>
                          </p:cTn>
                        </p:par>
                        <p:par>
                          <p:cTn id="24" fill="hold">
                            <p:stCondLst>
                              <p:cond delay="14500"/>
                            </p:stCondLst>
                            <p:childTnLst>
                              <p:par>
                                <p:cTn id="25" presetID="22" presetClass="entr" presetSubtype="8" fill="hold" nodeType="afterEffect">
                                  <p:stCondLst>
                                    <p:cond delay="500"/>
                                  </p:stCondLst>
                                  <p:childTnLst>
                                    <p:set>
                                      <p:cBhvr>
                                        <p:cTn id="26" dur="1" fill="hold">
                                          <p:stCondLst>
                                            <p:cond delay="0"/>
                                          </p:stCondLst>
                                        </p:cTn>
                                        <p:tgtEl>
                                          <p:spTgt spid="2051">
                                            <p:txEl>
                                              <p:pRg st="6" end="6"/>
                                            </p:txEl>
                                          </p:spTgt>
                                        </p:tgtEl>
                                        <p:attrNameLst>
                                          <p:attrName>style.visibility</p:attrName>
                                        </p:attrNameLst>
                                      </p:cBhvr>
                                      <p:to>
                                        <p:strVal val="visible"/>
                                      </p:to>
                                    </p:set>
                                    <p:animEffect transition="in" filter="wipe(left)">
                                      <p:cBhvr>
                                        <p:cTn id="27" dur="2000"/>
                                        <p:tgtEl>
                                          <p:spTgt spid="2051">
                                            <p:txEl>
                                              <p:pRg st="6" end="6"/>
                                            </p:txEl>
                                          </p:spTgt>
                                        </p:tgtEl>
                                      </p:cBhvr>
                                    </p:animEffect>
                                  </p:childTnLst>
                                </p:cTn>
                              </p:par>
                            </p:childTnLst>
                          </p:cTn>
                        </p:par>
                        <p:par>
                          <p:cTn id="28" fill="hold">
                            <p:stCondLst>
                              <p:cond delay="17000"/>
                            </p:stCondLst>
                            <p:childTnLst>
                              <p:par>
                                <p:cTn id="29" presetID="22" presetClass="entr" presetSubtype="8" fill="hold" nodeType="afterEffect">
                                  <p:stCondLst>
                                    <p:cond delay="1500"/>
                                  </p:stCondLst>
                                  <p:childTnLst>
                                    <p:set>
                                      <p:cBhvr>
                                        <p:cTn id="30" dur="1" fill="hold">
                                          <p:stCondLst>
                                            <p:cond delay="0"/>
                                          </p:stCondLst>
                                        </p:cTn>
                                        <p:tgtEl>
                                          <p:spTgt spid="2051">
                                            <p:txEl>
                                              <p:pRg st="8" end="8"/>
                                            </p:txEl>
                                          </p:spTgt>
                                        </p:tgtEl>
                                        <p:attrNameLst>
                                          <p:attrName>style.visibility</p:attrName>
                                        </p:attrNameLst>
                                      </p:cBhvr>
                                      <p:to>
                                        <p:strVal val="visible"/>
                                      </p:to>
                                    </p:set>
                                    <p:animEffect transition="in" filter="wipe(left)">
                                      <p:cBhvr>
                                        <p:cTn id="31" dur="2000"/>
                                        <p:tgtEl>
                                          <p:spTgt spid="2051">
                                            <p:txEl>
                                              <p:pRg st="8" end="8"/>
                                            </p:txEl>
                                          </p:spTgt>
                                        </p:tgtEl>
                                      </p:cBhvr>
                                    </p:animEffect>
                                  </p:childTnLst>
                                </p:cTn>
                              </p:par>
                            </p:childTnLst>
                          </p:cTn>
                        </p:par>
                        <p:par>
                          <p:cTn id="32" fill="hold">
                            <p:stCondLst>
                              <p:cond delay="20500"/>
                            </p:stCondLst>
                            <p:childTnLst>
                              <p:par>
                                <p:cTn id="33" presetID="22" presetClass="entr" presetSubtype="8" fill="hold" nodeType="afterEffect">
                                  <p:stCondLst>
                                    <p:cond delay="500"/>
                                  </p:stCondLst>
                                  <p:childTnLst>
                                    <p:set>
                                      <p:cBhvr>
                                        <p:cTn id="34" dur="1" fill="hold">
                                          <p:stCondLst>
                                            <p:cond delay="0"/>
                                          </p:stCondLst>
                                        </p:cTn>
                                        <p:tgtEl>
                                          <p:spTgt spid="2051">
                                            <p:txEl>
                                              <p:pRg st="9" end="9"/>
                                            </p:txEl>
                                          </p:spTgt>
                                        </p:tgtEl>
                                        <p:attrNameLst>
                                          <p:attrName>style.visibility</p:attrName>
                                        </p:attrNameLst>
                                      </p:cBhvr>
                                      <p:to>
                                        <p:strVal val="visible"/>
                                      </p:to>
                                    </p:set>
                                    <p:animEffect transition="in" filter="wipe(left)">
                                      <p:cBhvr>
                                        <p:cTn id="35" dur="2000"/>
                                        <p:tgtEl>
                                          <p:spTgt spid="2051">
                                            <p:txEl>
                                              <p:pRg st="9" end="9"/>
                                            </p:txEl>
                                          </p:spTgt>
                                        </p:tgtEl>
                                      </p:cBhvr>
                                    </p:animEffect>
                                  </p:childTnLst>
                                </p:cTn>
                              </p:par>
                            </p:childTnLst>
                          </p:cTn>
                        </p:par>
                        <p:par>
                          <p:cTn id="36" fill="hold">
                            <p:stCondLst>
                              <p:cond delay="23000"/>
                            </p:stCondLst>
                            <p:childTnLst>
                              <p:par>
                                <p:cTn id="37" presetID="22" presetClass="entr" presetSubtype="8" fill="hold" nodeType="afterEffect">
                                  <p:stCondLst>
                                    <p:cond delay="500"/>
                                  </p:stCondLst>
                                  <p:childTnLst>
                                    <p:set>
                                      <p:cBhvr>
                                        <p:cTn id="38" dur="1" fill="hold">
                                          <p:stCondLst>
                                            <p:cond delay="0"/>
                                          </p:stCondLst>
                                        </p:cTn>
                                        <p:tgtEl>
                                          <p:spTgt spid="2051">
                                            <p:txEl>
                                              <p:pRg st="10" end="10"/>
                                            </p:txEl>
                                          </p:spTgt>
                                        </p:tgtEl>
                                        <p:attrNameLst>
                                          <p:attrName>style.visibility</p:attrName>
                                        </p:attrNameLst>
                                      </p:cBhvr>
                                      <p:to>
                                        <p:strVal val="visible"/>
                                      </p:to>
                                    </p:set>
                                    <p:animEffect transition="in" filter="wipe(left)">
                                      <p:cBhvr>
                                        <p:cTn id="39" dur="2000"/>
                                        <p:tgtEl>
                                          <p:spTgt spid="2051">
                                            <p:txEl>
                                              <p:pRg st="10" end="10"/>
                                            </p:txEl>
                                          </p:spTgt>
                                        </p:tgtEl>
                                      </p:cBhvr>
                                    </p:animEffect>
                                  </p:childTnLst>
                                </p:cTn>
                              </p:par>
                            </p:childTnLst>
                          </p:cTn>
                        </p:par>
                        <p:par>
                          <p:cTn id="40" fill="hold">
                            <p:stCondLst>
                              <p:cond delay="25500"/>
                            </p:stCondLst>
                            <p:childTnLst>
                              <p:par>
                                <p:cTn id="41" presetID="22" presetClass="entr" presetSubtype="8" fill="hold" nodeType="afterEffect">
                                  <p:stCondLst>
                                    <p:cond delay="500"/>
                                  </p:stCondLst>
                                  <p:childTnLst>
                                    <p:set>
                                      <p:cBhvr>
                                        <p:cTn id="42" dur="1" fill="hold">
                                          <p:stCondLst>
                                            <p:cond delay="0"/>
                                          </p:stCondLst>
                                        </p:cTn>
                                        <p:tgtEl>
                                          <p:spTgt spid="2051">
                                            <p:txEl>
                                              <p:pRg st="11" end="11"/>
                                            </p:txEl>
                                          </p:spTgt>
                                        </p:tgtEl>
                                        <p:attrNameLst>
                                          <p:attrName>style.visibility</p:attrName>
                                        </p:attrNameLst>
                                      </p:cBhvr>
                                      <p:to>
                                        <p:strVal val="visible"/>
                                      </p:to>
                                    </p:set>
                                    <p:animEffect transition="in" filter="wipe(left)">
                                      <p:cBhvr>
                                        <p:cTn id="43" dur="2000"/>
                                        <p:tgtEl>
                                          <p:spTgt spid="2051">
                                            <p:txEl>
                                              <p:pRg st="11" end="11"/>
                                            </p:txEl>
                                          </p:spTgt>
                                        </p:tgtEl>
                                      </p:cBhvr>
                                    </p:animEffect>
                                  </p:childTnLst>
                                </p:cTn>
                              </p:par>
                            </p:childTnLst>
                          </p:cTn>
                        </p:par>
                        <p:par>
                          <p:cTn id="44" fill="hold">
                            <p:stCondLst>
                              <p:cond delay="28000"/>
                            </p:stCondLst>
                            <p:childTnLst>
                              <p:par>
                                <p:cTn id="45" presetID="22" presetClass="entr" presetSubtype="8" fill="hold" nodeType="afterEffect">
                                  <p:stCondLst>
                                    <p:cond delay="500"/>
                                  </p:stCondLst>
                                  <p:childTnLst>
                                    <p:set>
                                      <p:cBhvr>
                                        <p:cTn id="46" dur="1" fill="hold">
                                          <p:stCondLst>
                                            <p:cond delay="0"/>
                                          </p:stCondLst>
                                        </p:cTn>
                                        <p:tgtEl>
                                          <p:spTgt spid="2051">
                                            <p:txEl>
                                              <p:pRg st="12" end="12"/>
                                            </p:txEl>
                                          </p:spTgt>
                                        </p:tgtEl>
                                        <p:attrNameLst>
                                          <p:attrName>style.visibility</p:attrName>
                                        </p:attrNameLst>
                                      </p:cBhvr>
                                      <p:to>
                                        <p:strVal val="visible"/>
                                      </p:to>
                                    </p:set>
                                    <p:animEffect transition="in" filter="wipe(left)">
                                      <p:cBhvr>
                                        <p:cTn id="47" dur="2000"/>
                                        <p:tgtEl>
                                          <p:spTgt spid="205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871538" y="312738"/>
            <a:ext cx="8162925" cy="1311275"/>
          </a:xfrm>
        </p:spPr>
        <p:txBody>
          <a:bodyPr/>
          <a:lstStyle/>
          <a:p>
            <a:r>
              <a:rPr lang="en-US" sz="4000" dirty="0"/>
              <a:t>CANADEM Risk Management </a:t>
            </a:r>
            <a:br>
              <a:rPr lang="en-US" sz="4000" dirty="0"/>
            </a:br>
            <a:r>
              <a:rPr lang="en-US" sz="4000" dirty="0"/>
              <a:t>Roles &amp; Responsibilities</a:t>
            </a:r>
          </a:p>
        </p:txBody>
      </p:sp>
      <p:sp>
        <p:nvSpPr>
          <p:cNvPr id="40963" name="Rectangle 3"/>
          <p:cNvSpPr>
            <a:spLocks noGrp="1" noChangeArrowheads="1"/>
          </p:cNvSpPr>
          <p:nvPr>
            <p:ph type="body" idx="1"/>
          </p:nvPr>
        </p:nvSpPr>
        <p:spPr>
          <a:xfrm>
            <a:off x="609600" y="1752600"/>
            <a:ext cx="8413750" cy="3886200"/>
          </a:xfrm>
        </p:spPr>
        <p:txBody>
          <a:bodyPr/>
          <a:lstStyle/>
          <a:p>
            <a:pPr>
              <a:lnSpc>
                <a:spcPct val="80000"/>
              </a:lnSpc>
            </a:pPr>
            <a:r>
              <a:rPr lang="en-US" sz="2000" dirty="0">
                <a:latin typeface="Times New Roman" pitchFamily="18" charset="0"/>
                <a:cs typeface="Times New Roman" pitchFamily="18" charset="0"/>
              </a:rPr>
              <a:t>Board</a:t>
            </a:r>
            <a:r>
              <a:rPr lang="en-US" sz="2400" dirty="0">
                <a:latin typeface="Times New Roman" pitchFamily="18" charset="0"/>
                <a:cs typeface="Times New Roman" pitchFamily="18" charset="0"/>
              </a:rPr>
              <a:t>: </a:t>
            </a:r>
            <a:r>
              <a:rPr lang="en-US" sz="1400" dirty="0">
                <a:latin typeface="Times New Roman" pitchFamily="18" charset="0"/>
                <a:cs typeface="Times New Roman" pitchFamily="18" charset="0"/>
              </a:rPr>
              <a:t>Strategic direction on risk tolerance and risk management.</a:t>
            </a:r>
          </a:p>
          <a:p>
            <a:pPr>
              <a:lnSpc>
                <a:spcPct val="80000"/>
              </a:lnSpc>
            </a:pPr>
            <a:r>
              <a:rPr lang="en-US" sz="1800" dirty="0">
                <a:latin typeface="Times New Roman" pitchFamily="18" charset="0"/>
                <a:cs typeface="Times New Roman" pitchFamily="18" charset="0"/>
              </a:rPr>
              <a:t>Executive Director</a:t>
            </a:r>
          </a:p>
          <a:p>
            <a:pPr lvl="1">
              <a:lnSpc>
                <a:spcPct val="80000"/>
              </a:lnSpc>
              <a:buClr>
                <a:schemeClr val="tx2"/>
              </a:buClr>
              <a:buSzPct val="150000"/>
              <a:buFont typeface="Arial" pitchFamily="34" charset="0"/>
              <a:buChar char="•"/>
            </a:pPr>
            <a:r>
              <a:rPr lang="en-US" sz="1400" dirty="0">
                <a:latin typeface="Times New Roman" pitchFamily="18" charset="0"/>
                <a:cs typeface="Times New Roman" pitchFamily="18" charset="0"/>
              </a:rPr>
              <a:t>Cultivate a </a:t>
            </a:r>
            <a:r>
              <a:rPr lang="en-US" sz="1400" b="1" dirty="0">
                <a:latin typeface="Times New Roman" pitchFamily="18" charset="0"/>
                <a:cs typeface="Times New Roman" pitchFamily="18" charset="0"/>
              </a:rPr>
              <a:t>culture</a:t>
            </a:r>
            <a:r>
              <a:rPr lang="en-US" sz="1400" dirty="0">
                <a:latin typeface="Times New Roman" pitchFamily="18" charset="0"/>
                <a:cs typeface="Times New Roman" pitchFamily="18" charset="0"/>
              </a:rPr>
              <a:t> of risk management, sensible risk taking, and team cohesion with </a:t>
            </a:r>
            <a:r>
              <a:rPr lang="en-US" sz="1400" i="1" dirty="0">
                <a:latin typeface="Times New Roman" pitchFamily="18" charset="0"/>
                <a:cs typeface="Times New Roman" pitchFamily="18" charset="0"/>
              </a:rPr>
              <a:t>all-of-CANADEM 360° alert &amp; support </a:t>
            </a:r>
            <a:r>
              <a:rPr lang="en-US" sz="1400" dirty="0">
                <a:latin typeface="Times New Roman" pitchFamily="18" charset="0"/>
                <a:cs typeface="Times New Roman" pitchFamily="18" charset="0"/>
              </a:rPr>
              <a:t>as part of CANADEM’s </a:t>
            </a:r>
            <a:r>
              <a:rPr lang="en-US" sz="1400" i="1" dirty="0">
                <a:latin typeface="Times New Roman" pitchFamily="18" charset="0"/>
                <a:cs typeface="Times New Roman" pitchFamily="18" charset="0"/>
              </a:rPr>
              <a:t>Integrated Risk Management</a:t>
            </a:r>
            <a:r>
              <a:rPr lang="en-US" sz="1400" dirty="0">
                <a:latin typeface="Times New Roman" pitchFamily="18" charset="0"/>
                <a:cs typeface="Times New Roman" pitchFamily="18" charset="0"/>
              </a:rPr>
              <a:t>;</a:t>
            </a:r>
          </a:p>
          <a:p>
            <a:pPr lvl="1">
              <a:lnSpc>
                <a:spcPct val="80000"/>
              </a:lnSpc>
              <a:buClr>
                <a:schemeClr val="tx2"/>
              </a:buClr>
              <a:buSzPct val="150000"/>
              <a:buFont typeface="Arial" pitchFamily="34" charset="0"/>
              <a:buChar char="•"/>
            </a:pPr>
            <a:r>
              <a:rPr lang="en-US" sz="1400" dirty="0">
                <a:latin typeface="Times New Roman" pitchFamily="18" charset="0"/>
                <a:cs typeface="Times New Roman" pitchFamily="18" charset="0"/>
              </a:rPr>
              <a:t>Ensure </a:t>
            </a:r>
            <a:r>
              <a:rPr lang="en-US" sz="1400" b="1" dirty="0">
                <a:latin typeface="Times New Roman" pitchFamily="18" charset="0"/>
                <a:cs typeface="Times New Roman" pitchFamily="18" charset="0"/>
              </a:rPr>
              <a:t>strategic </a:t>
            </a:r>
            <a:r>
              <a:rPr lang="en-US" sz="1400" dirty="0">
                <a:latin typeface="Times New Roman" pitchFamily="18" charset="0"/>
                <a:cs typeface="Times New Roman" pitchFamily="18" charset="0"/>
              </a:rPr>
              <a:t>risks are identified, assessed, and managed;</a:t>
            </a:r>
          </a:p>
          <a:p>
            <a:pPr lvl="1">
              <a:lnSpc>
                <a:spcPct val="80000"/>
              </a:lnSpc>
              <a:buClr>
                <a:schemeClr val="tx2"/>
              </a:buClr>
              <a:buSzPct val="150000"/>
              <a:buFont typeface="Arial" pitchFamily="34" charset="0"/>
              <a:buChar char="•"/>
            </a:pPr>
            <a:r>
              <a:rPr lang="en-US" sz="1400" b="1" dirty="0">
                <a:latin typeface="Times New Roman" pitchFamily="18" charset="0"/>
                <a:cs typeface="Times New Roman" pitchFamily="18" charset="0"/>
              </a:rPr>
              <a:t>Operational</a:t>
            </a:r>
            <a:r>
              <a:rPr lang="en-US" sz="1400" dirty="0">
                <a:latin typeface="Times New Roman" pitchFamily="18" charset="0"/>
                <a:cs typeface="Times New Roman" pitchFamily="18" charset="0"/>
              </a:rPr>
              <a:t> Risk – can delegate yet ED retains ultimate responsibility for all risks.</a:t>
            </a:r>
          </a:p>
          <a:p>
            <a:pPr lvl="2">
              <a:lnSpc>
                <a:spcPct val="80000"/>
              </a:lnSpc>
              <a:buSzPct val="150000"/>
              <a:buFont typeface="Arial" pitchFamily="34" charset="0"/>
              <a:buChar char="•"/>
            </a:pPr>
            <a:r>
              <a:rPr lang="en-US" sz="1200" dirty="0">
                <a:latin typeface="Times New Roman" pitchFamily="18" charset="0"/>
                <a:cs typeface="Times New Roman" pitchFamily="18" charset="0"/>
              </a:rPr>
              <a:t>Provide guidance on operational risk management;</a:t>
            </a:r>
          </a:p>
          <a:p>
            <a:pPr lvl="2">
              <a:lnSpc>
                <a:spcPct val="80000"/>
              </a:lnSpc>
              <a:buSzPct val="150000"/>
              <a:buFont typeface="Arial" pitchFamily="34" charset="0"/>
              <a:buChar char="•"/>
            </a:pPr>
            <a:r>
              <a:rPr lang="en-US" sz="1200" dirty="0">
                <a:latin typeface="Times New Roman" pitchFamily="18" charset="0"/>
                <a:cs typeface="Times New Roman" pitchFamily="18" charset="0"/>
              </a:rPr>
              <a:t>Engaged by Primaries as required for operational risk management. </a:t>
            </a:r>
          </a:p>
          <a:p>
            <a:pPr>
              <a:lnSpc>
                <a:spcPct val="80000"/>
              </a:lnSpc>
            </a:pPr>
            <a:r>
              <a:rPr lang="en-US" sz="1800" dirty="0">
                <a:latin typeface="Times New Roman" pitchFamily="18" charset="0"/>
                <a:cs typeface="Times New Roman" pitchFamily="18" charset="0"/>
              </a:rPr>
              <a:t>Division/Unit Heads</a:t>
            </a:r>
          </a:p>
          <a:p>
            <a:pPr lvl="1">
              <a:lnSpc>
                <a:spcPct val="80000"/>
              </a:lnSpc>
              <a:buClr>
                <a:srgbClr val="002060"/>
              </a:buClr>
              <a:buSzPct val="150000"/>
              <a:buFont typeface="Arial" pitchFamily="34" charset="0"/>
              <a:buChar char="•"/>
            </a:pPr>
            <a:r>
              <a:rPr lang="en-US" sz="1400" dirty="0">
                <a:latin typeface="Times New Roman" pitchFamily="18" charset="0"/>
                <a:cs typeface="Times New Roman" pitchFamily="18" charset="0"/>
              </a:rPr>
              <a:t>Ensure division/unit operational risks are identified, assessed, and managed;</a:t>
            </a:r>
          </a:p>
          <a:p>
            <a:pPr lvl="1">
              <a:lnSpc>
                <a:spcPct val="80000"/>
              </a:lnSpc>
              <a:buClr>
                <a:srgbClr val="002060"/>
              </a:buClr>
              <a:buSzPct val="150000"/>
              <a:buFont typeface="Arial" pitchFamily="34" charset="0"/>
              <a:buChar char="•"/>
            </a:pPr>
            <a:r>
              <a:rPr lang="en-US" sz="1400" dirty="0">
                <a:latin typeface="Times New Roman" pitchFamily="18" charset="0"/>
                <a:cs typeface="Times New Roman" pitchFamily="18" charset="0"/>
              </a:rPr>
              <a:t>Cultivate a culture of risk management, sensible risk taking, and team cohesion with </a:t>
            </a:r>
            <a:r>
              <a:rPr lang="en-US" sz="1400" i="1" dirty="0">
                <a:latin typeface="Times New Roman" pitchFamily="18" charset="0"/>
                <a:cs typeface="Times New Roman" pitchFamily="18" charset="0"/>
              </a:rPr>
              <a:t>all-of-CANADEM 360° alert &amp; support</a:t>
            </a:r>
            <a:r>
              <a:rPr lang="en-US" sz="1400" dirty="0">
                <a:latin typeface="Times New Roman" pitchFamily="18" charset="0"/>
                <a:cs typeface="Times New Roman" pitchFamily="18" charset="0"/>
              </a:rPr>
              <a:t>.</a:t>
            </a:r>
          </a:p>
          <a:p>
            <a:pPr>
              <a:lnSpc>
                <a:spcPct val="80000"/>
              </a:lnSpc>
            </a:pPr>
            <a:r>
              <a:rPr lang="en-US" sz="1800" dirty="0">
                <a:latin typeface="Times New Roman" pitchFamily="18" charset="0"/>
                <a:cs typeface="Times New Roman" pitchFamily="18" charset="0"/>
              </a:rPr>
              <a:t>All CANADEM Personnel</a:t>
            </a:r>
          </a:p>
          <a:p>
            <a:pPr lvl="2">
              <a:lnSpc>
                <a:spcPct val="80000"/>
              </a:lnSpc>
            </a:pPr>
            <a:r>
              <a:rPr lang="en-US" sz="1400" dirty="0">
                <a:latin typeface="Times New Roman" pitchFamily="18" charset="0"/>
                <a:cs typeface="Times New Roman" pitchFamily="18" charset="0"/>
              </a:rPr>
              <a:t>Stay informed on risk management issues related to their operational piece;</a:t>
            </a:r>
          </a:p>
          <a:p>
            <a:pPr lvl="2">
              <a:lnSpc>
                <a:spcPct val="80000"/>
              </a:lnSpc>
            </a:pPr>
            <a:r>
              <a:rPr lang="en-US" sz="1400" dirty="0">
                <a:latin typeface="Times New Roman" pitchFamily="18" charset="0"/>
                <a:cs typeface="Times New Roman" pitchFamily="18" charset="0"/>
              </a:rPr>
              <a:t>Accept risk as part of daily business &amp; take prompt action as risk materializes.</a:t>
            </a:r>
          </a:p>
          <a:p>
            <a:pPr lvl="2">
              <a:lnSpc>
                <a:spcPct val="80000"/>
              </a:lnSpc>
            </a:pPr>
            <a:r>
              <a:rPr lang="en-US" sz="1400" dirty="0">
                <a:latin typeface="Times New Roman" pitchFamily="18" charset="0"/>
                <a:cs typeface="Times New Roman" pitchFamily="18" charset="0"/>
              </a:rPr>
              <a:t>Understand and implement </a:t>
            </a:r>
            <a:r>
              <a:rPr lang="en-US" sz="1400" i="1" dirty="0">
                <a:latin typeface="Times New Roman" pitchFamily="18" charset="0"/>
                <a:cs typeface="Times New Roman" pitchFamily="18" charset="0"/>
              </a:rPr>
              <a:t>all-of-CANADEM 360° alert and support</a:t>
            </a:r>
          </a:p>
        </p:txBody>
      </p:sp>
      <p:sp>
        <p:nvSpPr>
          <p:cNvPr id="40968" name="AutoShape 8"/>
          <p:cNvSpPr>
            <a:spLocks noChangeArrowheads="1"/>
          </p:cNvSpPr>
          <p:nvPr/>
        </p:nvSpPr>
        <p:spPr bwMode="auto">
          <a:xfrm>
            <a:off x="228600" y="5791200"/>
            <a:ext cx="8839200" cy="990600"/>
          </a:xfrm>
          <a:prstGeom prst="roundRect">
            <a:avLst>
              <a:gd name="adj" fmla="val 16667"/>
            </a:avLst>
          </a:prstGeom>
          <a:solidFill>
            <a:schemeClr val="bg1"/>
          </a:solidFill>
          <a:ln w="254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600" b="1" dirty="0">
                <a:solidFill>
                  <a:schemeClr val="folHlink"/>
                </a:solidFill>
              </a:rPr>
              <a:t>All-of-CANADEM 360° alert &amp; support</a:t>
            </a:r>
          </a:p>
          <a:p>
            <a:pPr algn="ctr"/>
            <a:r>
              <a:rPr lang="en-US" sz="1400" dirty="0"/>
              <a:t>A core CANADEM operational principle that every individual is key to effective Integrated Risk Management (IRM). Regardless of position, every individual is key to mitigating every CANADEM risk by alerting others if they perceive risks, and supporting others to manage risks.</a:t>
            </a:r>
          </a:p>
        </p:txBody>
      </p:sp>
      <p:sp>
        <p:nvSpPr>
          <p:cNvPr id="40964" name="AutoShape 4"/>
          <p:cNvSpPr>
            <a:spLocks/>
          </p:cNvSpPr>
          <p:nvPr/>
        </p:nvSpPr>
        <p:spPr bwMode="auto">
          <a:xfrm rot="5400000">
            <a:off x="4610100" y="1257300"/>
            <a:ext cx="457200" cy="8305800"/>
          </a:xfrm>
          <a:prstGeom prst="rightBrace">
            <a:avLst>
              <a:gd name="adj1" fmla="val 151389"/>
              <a:gd name="adj2" fmla="val 50000"/>
            </a:avLst>
          </a:prstGeom>
          <a:noFill/>
          <a:ln w="63500">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00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2000"/>
                                        <p:tgtEl>
                                          <p:spTgt spid="40963">
                                            <p:txEl>
                                              <p:pRg st="0" end="0"/>
                                            </p:txEl>
                                          </p:spTgt>
                                        </p:tgtEl>
                                      </p:cBhvr>
                                    </p:animEffect>
                                  </p:childTnLst>
                                </p:cTn>
                              </p:par>
                            </p:childTnLst>
                          </p:cTn>
                        </p:par>
                        <p:par>
                          <p:cTn id="8" fill="hold">
                            <p:stCondLst>
                              <p:cond delay="4000"/>
                            </p:stCondLst>
                            <p:childTnLst>
                              <p:par>
                                <p:cTn id="9" presetID="22" presetClass="entr" presetSubtype="8" fill="hold" grpId="0" nodeType="afterEffect">
                                  <p:stCondLst>
                                    <p:cond delay="2000"/>
                                  </p:stCondLst>
                                  <p:childTnLst>
                                    <p:set>
                                      <p:cBhvr>
                                        <p:cTn id="10" dur="1" fill="hold">
                                          <p:stCondLst>
                                            <p:cond delay="0"/>
                                          </p:stCondLst>
                                        </p:cTn>
                                        <p:tgtEl>
                                          <p:spTgt spid="40963">
                                            <p:txEl>
                                              <p:pRg st="1" end="1"/>
                                            </p:txEl>
                                          </p:spTgt>
                                        </p:tgtEl>
                                        <p:attrNameLst>
                                          <p:attrName>style.visibility</p:attrName>
                                        </p:attrNameLst>
                                      </p:cBhvr>
                                      <p:to>
                                        <p:strVal val="visible"/>
                                      </p:to>
                                    </p:set>
                                    <p:animEffect transition="in" filter="wipe(left)">
                                      <p:cBhvr>
                                        <p:cTn id="11" dur="2000"/>
                                        <p:tgtEl>
                                          <p:spTgt spid="40963">
                                            <p:txEl>
                                              <p:pRg st="1" end="1"/>
                                            </p:txEl>
                                          </p:spTgt>
                                        </p:tgtEl>
                                      </p:cBhvr>
                                    </p:animEffect>
                                  </p:childTnLst>
                                </p:cTn>
                              </p:par>
                            </p:childTnLst>
                          </p:cTn>
                        </p:par>
                        <p:par>
                          <p:cTn id="12" fill="hold">
                            <p:stCondLst>
                              <p:cond delay="8000"/>
                            </p:stCondLst>
                            <p:childTnLst>
                              <p:par>
                                <p:cTn id="13" presetID="22" presetClass="entr" presetSubtype="8" fill="hold" grpId="0" nodeType="after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animEffect transition="in" filter="wipe(left)">
                                      <p:cBhvr>
                                        <p:cTn id="15" dur="2000"/>
                                        <p:tgtEl>
                                          <p:spTgt spid="40963">
                                            <p:txEl>
                                              <p:pRg st="2" end="2"/>
                                            </p:txEl>
                                          </p:spTgt>
                                        </p:tgtEl>
                                      </p:cBhvr>
                                    </p:animEffect>
                                  </p:childTnLst>
                                </p:cTn>
                              </p:par>
                            </p:childTnLst>
                          </p:cTn>
                        </p:par>
                        <p:par>
                          <p:cTn id="16" fill="hold">
                            <p:stCondLst>
                              <p:cond delay="10000"/>
                            </p:stCondLst>
                            <p:childTnLst>
                              <p:par>
                                <p:cTn id="17" presetID="22" presetClass="entr" presetSubtype="8" fill="hold" grpId="0" nodeType="afterEffect">
                                  <p:stCondLst>
                                    <p:cond delay="0"/>
                                  </p:stCondLst>
                                  <p:childTnLst>
                                    <p:set>
                                      <p:cBhvr>
                                        <p:cTn id="18" dur="1" fill="hold">
                                          <p:stCondLst>
                                            <p:cond delay="0"/>
                                          </p:stCondLst>
                                        </p:cTn>
                                        <p:tgtEl>
                                          <p:spTgt spid="40963">
                                            <p:txEl>
                                              <p:pRg st="3" end="3"/>
                                            </p:txEl>
                                          </p:spTgt>
                                        </p:tgtEl>
                                        <p:attrNameLst>
                                          <p:attrName>style.visibility</p:attrName>
                                        </p:attrNameLst>
                                      </p:cBhvr>
                                      <p:to>
                                        <p:strVal val="visible"/>
                                      </p:to>
                                    </p:set>
                                    <p:animEffect transition="in" filter="wipe(left)">
                                      <p:cBhvr>
                                        <p:cTn id="19" dur="2000"/>
                                        <p:tgtEl>
                                          <p:spTgt spid="40963">
                                            <p:txEl>
                                              <p:pRg st="3" end="3"/>
                                            </p:txEl>
                                          </p:spTgt>
                                        </p:tgtEl>
                                      </p:cBhvr>
                                    </p:animEffect>
                                  </p:childTnLst>
                                </p:cTn>
                              </p:par>
                            </p:childTnLst>
                          </p:cTn>
                        </p:par>
                        <p:par>
                          <p:cTn id="20" fill="hold">
                            <p:stCondLst>
                              <p:cond delay="12000"/>
                            </p:stCondLst>
                            <p:childTnLst>
                              <p:par>
                                <p:cTn id="21" presetID="22" presetClass="entr" presetSubtype="8" fill="hold" grpId="0" nodeType="afterEffect">
                                  <p:stCondLst>
                                    <p:cond delay="0"/>
                                  </p:stCondLst>
                                  <p:childTnLst>
                                    <p:set>
                                      <p:cBhvr>
                                        <p:cTn id="22" dur="1" fill="hold">
                                          <p:stCondLst>
                                            <p:cond delay="0"/>
                                          </p:stCondLst>
                                        </p:cTn>
                                        <p:tgtEl>
                                          <p:spTgt spid="40963">
                                            <p:txEl>
                                              <p:pRg st="4" end="4"/>
                                            </p:txEl>
                                          </p:spTgt>
                                        </p:tgtEl>
                                        <p:attrNameLst>
                                          <p:attrName>style.visibility</p:attrName>
                                        </p:attrNameLst>
                                      </p:cBhvr>
                                      <p:to>
                                        <p:strVal val="visible"/>
                                      </p:to>
                                    </p:set>
                                    <p:animEffect transition="in" filter="wipe(left)">
                                      <p:cBhvr>
                                        <p:cTn id="23" dur="2000"/>
                                        <p:tgtEl>
                                          <p:spTgt spid="40963">
                                            <p:txEl>
                                              <p:pRg st="4" end="4"/>
                                            </p:txEl>
                                          </p:spTgt>
                                        </p:tgtEl>
                                      </p:cBhvr>
                                    </p:animEffect>
                                  </p:childTnLst>
                                </p:cTn>
                              </p:par>
                            </p:childTnLst>
                          </p:cTn>
                        </p:par>
                        <p:par>
                          <p:cTn id="24" fill="hold">
                            <p:stCondLst>
                              <p:cond delay="14000"/>
                            </p:stCondLst>
                            <p:childTnLst>
                              <p:par>
                                <p:cTn id="25" presetID="22" presetClass="entr" presetSubtype="8" fill="hold" grpId="0" nodeType="afterEffect">
                                  <p:stCondLst>
                                    <p:cond delay="0"/>
                                  </p:stCondLst>
                                  <p:childTnLst>
                                    <p:set>
                                      <p:cBhvr>
                                        <p:cTn id="26" dur="1" fill="hold">
                                          <p:stCondLst>
                                            <p:cond delay="0"/>
                                          </p:stCondLst>
                                        </p:cTn>
                                        <p:tgtEl>
                                          <p:spTgt spid="40963">
                                            <p:txEl>
                                              <p:pRg st="5" end="5"/>
                                            </p:txEl>
                                          </p:spTgt>
                                        </p:tgtEl>
                                        <p:attrNameLst>
                                          <p:attrName>style.visibility</p:attrName>
                                        </p:attrNameLst>
                                      </p:cBhvr>
                                      <p:to>
                                        <p:strVal val="visible"/>
                                      </p:to>
                                    </p:set>
                                    <p:animEffect transition="in" filter="wipe(left)">
                                      <p:cBhvr>
                                        <p:cTn id="27" dur="2000"/>
                                        <p:tgtEl>
                                          <p:spTgt spid="40963">
                                            <p:txEl>
                                              <p:pRg st="5" end="5"/>
                                            </p:txEl>
                                          </p:spTgt>
                                        </p:tgtEl>
                                      </p:cBhvr>
                                    </p:animEffect>
                                  </p:childTnLst>
                                </p:cTn>
                              </p:par>
                            </p:childTnLst>
                          </p:cTn>
                        </p:par>
                        <p:par>
                          <p:cTn id="28" fill="hold">
                            <p:stCondLst>
                              <p:cond delay="16000"/>
                            </p:stCondLst>
                            <p:childTnLst>
                              <p:par>
                                <p:cTn id="29" presetID="22" presetClass="entr" presetSubtype="8" fill="hold" grpId="0" nodeType="afterEffect">
                                  <p:stCondLst>
                                    <p:cond delay="0"/>
                                  </p:stCondLst>
                                  <p:childTnLst>
                                    <p:set>
                                      <p:cBhvr>
                                        <p:cTn id="30" dur="1" fill="hold">
                                          <p:stCondLst>
                                            <p:cond delay="0"/>
                                          </p:stCondLst>
                                        </p:cTn>
                                        <p:tgtEl>
                                          <p:spTgt spid="40963">
                                            <p:txEl>
                                              <p:pRg st="6" end="6"/>
                                            </p:txEl>
                                          </p:spTgt>
                                        </p:tgtEl>
                                        <p:attrNameLst>
                                          <p:attrName>style.visibility</p:attrName>
                                        </p:attrNameLst>
                                      </p:cBhvr>
                                      <p:to>
                                        <p:strVal val="visible"/>
                                      </p:to>
                                    </p:set>
                                    <p:animEffect transition="in" filter="wipe(left)">
                                      <p:cBhvr>
                                        <p:cTn id="31" dur="2000"/>
                                        <p:tgtEl>
                                          <p:spTgt spid="40963">
                                            <p:txEl>
                                              <p:pRg st="6" end="6"/>
                                            </p:txEl>
                                          </p:spTgt>
                                        </p:tgtEl>
                                      </p:cBhvr>
                                    </p:animEffect>
                                  </p:childTnLst>
                                </p:cTn>
                              </p:par>
                            </p:childTnLst>
                          </p:cTn>
                        </p:par>
                        <p:par>
                          <p:cTn id="32" fill="hold">
                            <p:stCondLst>
                              <p:cond delay="18000"/>
                            </p:stCondLst>
                            <p:childTnLst>
                              <p:par>
                                <p:cTn id="33" presetID="22" presetClass="entr" presetSubtype="8" fill="hold" grpId="0" nodeType="afterEffect">
                                  <p:stCondLst>
                                    <p:cond delay="2000"/>
                                  </p:stCondLst>
                                  <p:childTnLst>
                                    <p:set>
                                      <p:cBhvr>
                                        <p:cTn id="34" dur="1" fill="hold">
                                          <p:stCondLst>
                                            <p:cond delay="0"/>
                                          </p:stCondLst>
                                        </p:cTn>
                                        <p:tgtEl>
                                          <p:spTgt spid="40963">
                                            <p:txEl>
                                              <p:pRg st="7" end="7"/>
                                            </p:txEl>
                                          </p:spTgt>
                                        </p:tgtEl>
                                        <p:attrNameLst>
                                          <p:attrName>style.visibility</p:attrName>
                                        </p:attrNameLst>
                                      </p:cBhvr>
                                      <p:to>
                                        <p:strVal val="visible"/>
                                      </p:to>
                                    </p:set>
                                    <p:animEffect transition="in" filter="wipe(left)">
                                      <p:cBhvr>
                                        <p:cTn id="35" dur="2000"/>
                                        <p:tgtEl>
                                          <p:spTgt spid="40963">
                                            <p:txEl>
                                              <p:pRg st="7" end="7"/>
                                            </p:txEl>
                                          </p:spTgt>
                                        </p:tgtEl>
                                      </p:cBhvr>
                                    </p:animEffect>
                                  </p:childTnLst>
                                </p:cTn>
                              </p:par>
                            </p:childTnLst>
                          </p:cTn>
                        </p:par>
                        <p:par>
                          <p:cTn id="36" fill="hold">
                            <p:stCondLst>
                              <p:cond delay="22000"/>
                            </p:stCondLst>
                            <p:childTnLst>
                              <p:par>
                                <p:cTn id="37" presetID="22" presetClass="entr" presetSubtype="8" fill="hold" grpId="0" nodeType="afterEffect">
                                  <p:stCondLst>
                                    <p:cond delay="0"/>
                                  </p:stCondLst>
                                  <p:childTnLst>
                                    <p:set>
                                      <p:cBhvr>
                                        <p:cTn id="38" dur="1" fill="hold">
                                          <p:stCondLst>
                                            <p:cond delay="0"/>
                                          </p:stCondLst>
                                        </p:cTn>
                                        <p:tgtEl>
                                          <p:spTgt spid="40963">
                                            <p:txEl>
                                              <p:pRg st="8" end="8"/>
                                            </p:txEl>
                                          </p:spTgt>
                                        </p:tgtEl>
                                        <p:attrNameLst>
                                          <p:attrName>style.visibility</p:attrName>
                                        </p:attrNameLst>
                                      </p:cBhvr>
                                      <p:to>
                                        <p:strVal val="visible"/>
                                      </p:to>
                                    </p:set>
                                    <p:animEffect transition="in" filter="wipe(left)">
                                      <p:cBhvr>
                                        <p:cTn id="39" dur="2000"/>
                                        <p:tgtEl>
                                          <p:spTgt spid="40963">
                                            <p:txEl>
                                              <p:pRg st="8" end="8"/>
                                            </p:txEl>
                                          </p:spTgt>
                                        </p:tgtEl>
                                      </p:cBhvr>
                                    </p:animEffect>
                                  </p:childTnLst>
                                </p:cTn>
                              </p:par>
                            </p:childTnLst>
                          </p:cTn>
                        </p:par>
                        <p:par>
                          <p:cTn id="40" fill="hold">
                            <p:stCondLst>
                              <p:cond delay="24000"/>
                            </p:stCondLst>
                            <p:childTnLst>
                              <p:par>
                                <p:cTn id="41" presetID="22" presetClass="entr" presetSubtype="8" fill="hold" grpId="0" nodeType="afterEffect">
                                  <p:stCondLst>
                                    <p:cond delay="0"/>
                                  </p:stCondLst>
                                  <p:childTnLst>
                                    <p:set>
                                      <p:cBhvr>
                                        <p:cTn id="42" dur="1" fill="hold">
                                          <p:stCondLst>
                                            <p:cond delay="0"/>
                                          </p:stCondLst>
                                        </p:cTn>
                                        <p:tgtEl>
                                          <p:spTgt spid="40963">
                                            <p:txEl>
                                              <p:pRg st="9" end="9"/>
                                            </p:txEl>
                                          </p:spTgt>
                                        </p:tgtEl>
                                        <p:attrNameLst>
                                          <p:attrName>style.visibility</p:attrName>
                                        </p:attrNameLst>
                                      </p:cBhvr>
                                      <p:to>
                                        <p:strVal val="visible"/>
                                      </p:to>
                                    </p:set>
                                    <p:animEffect transition="in" filter="wipe(left)">
                                      <p:cBhvr>
                                        <p:cTn id="43" dur="2000"/>
                                        <p:tgtEl>
                                          <p:spTgt spid="40963">
                                            <p:txEl>
                                              <p:pRg st="9" end="9"/>
                                            </p:txEl>
                                          </p:spTgt>
                                        </p:tgtEl>
                                      </p:cBhvr>
                                    </p:animEffect>
                                  </p:childTnLst>
                                </p:cTn>
                              </p:par>
                            </p:childTnLst>
                          </p:cTn>
                        </p:par>
                        <p:par>
                          <p:cTn id="44" fill="hold">
                            <p:stCondLst>
                              <p:cond delay="26000"/>
                            </p:stCondLst>
                            <p:childTnLst>
                              <p:par>
                                <p:cTn id="45" presetID="22" presetClass="entr" presetSubtype="8" fill="hold" grpId="0" nodeType="afterEffect">
                                  <p:stCondLst>
                                    <p:cond delay="2000"/>
                                  </p:stCondLst>
                                  <p:childTnLst>
                                    <p:set>
                                      <p:cBhvr>
                                        <p:cTn id="46" dur="1" fill="hold">
                                          <p:stCondLst>
                                            <p:cond delay="0"/>
                                          </p:stCondLst>
                                        </p:cTn>
                                        <p:tgtEl>
                                          <p:spTgt spid="40963">
                                            <p:txEl>
                                              <p:pRg st="10" end="10"/>
                                            </p:txEl>
                                          </p:spTgt>
                                        </p:tgtEl>
                                        <p:attrNameLst>
                                          <p:attrName>style.visibility</p:attrName>
                                        </p:attrNameLst>
                                      </p:cBhvr>
                                      <p:to>
                                        <p:strVal val="visible"/>
                                      </p:to>
                                    </p:set>
                                    <p:animEffect transition="in" filter="wipe(left)">
                                      <p:cBhvr>
                                        <p:cTn id="47" dur="2000"/>
                                        <p:tgtEl>
                                          <p:spTgt spid="40963">
                                            <p:txEl>
                                              <p:pRg st="10" end="10"/>
                                            </p:txEl>
                                          </p:spTgt>
                                        </p:tgtEl>
                                      </p:cBhvr>
                                    </p:animEffect>
                                  </p:childTnLst>
                                </p:cTn>
                              </p:par>
                            </p:childTnLst>
                          </p:cTn>
                        </p:par>
                        <p:par>
                          <p:cTn id="48" fill="hold">
                            <p:stCondLst>
                              <p:cond delay="30000"/>
                            </p:stCondLst>
                            <p:childTnLst>
                              <p:par>
                                <p:cTn id="49" presetID="22" presetClass="entr" presetSubtype="8" fill="hold" grpId="0" nodeType="afterEffect">
                                  <p:stCondLst>
                                    <p:cond delay="0"/>
                                  </p:stCondLst>
                                  <p:childTnLst>
                                    <p:set>
                                      <p:cBhvr>
                                        <p:cTn id="50" dur="1" fill="hold">
                                          <p:stCondLst>
                                            <p:cond delay="0"/>
                                          </p:stCondLst>
                                        </p:cTn>
                                        <p:tgtEl>
                                          <p:spTgt spid="40963">
                                            <p:txEl>
                                              <p:pRg st="11" end="11"/>
                                            </p:txEl>
                                          </p:spTgt>
                                        </p:tgtEl>
                                        <p:attrNameLst>
                                          <p:attrName>style.visibility</p:attrName>
                                        </p:attrNameLst>
                                      </p:cBhvr>
                                      <p:to>
                                        <p:strVal val="visible"/>
                                      </p:to>
                                    </p:set>
                                    <p:animEffect transition="in" filter="wipe(left)">
                                      <p:cBhvr>
                                        <p:cTn id="51" dur="2000"/>
                                        <p:tgtEl>
                                          <p:spTgt spid="40963">
                                            <p:txEl>
                                              <p:pRg st="11" end="11"/>
                                            </p:txEl>
                                          </p:spTgt>
                                        </p:tgtEl>
                                      </p:cBhvr>
                                    </p:animEffect>
                                  </p:childTnLst>
                                </p:cTn>
                              </p:par>
                            </p:childTnLst>
                          </p:cTn>
                        </p:par>
                        <p:par>
                          <p:cTn id="52" fill="hold">
                            <p:stCondLst>
                              <p:cond delay="32000"/>
                            </p:stCondLst>
                            <p:childTnLst>
                              <p:par>
                                <p:cTn id="53" presetID="22" presetClass="entr" presetSubtype="8" fill="hold" grpId="0" nodeType="afterEffect">
                                  <p:stCondLst>
                                    <p:cond delay="0"/>
                                  </p:stCondLst>
                                  <p:childTnLst>
                                    <p:set>
                                      <p:cBhvr>
                                        <p:cTn id="54" dur="1" fill="hold">
                                          <p:stCondLst>
                                            <p:cond delay="0"/>
                                          </p:stCondLst>
                                        </p:cTn>
                                        <p:tgtEl>
                                          <p:spTgt spid="40963">
                                            <p:txEl>
                                              <p:pRg st="12" end="12"/>
                                            </p:txEl>
                                          </p:spTgt>
                                        </p:tgtEl>
                                        <p:attrNameLst>
                                          <p:attrName>style.visibility</p:attrName>
                                        </p:attrNameLst>
                                      </p:cBhvr>
                                      <p:to>
                                        <p:strVal val="visible"/>
                                      </p:to>
                                    </p:set>
                                    <p:animEffect transition="in" filter="wipe(left)">
                                      <p:cBhvr>
                                        <p:cTn id="55" dur="2000"/>
                                        <p:tgtEl>
                                          <p:spTgt spid="40963">
                                            <p:txEl>
                                              <p:pRg st="12" end="12"/>
                                            </p:txEl>
                                          </p:spTgt>
                                        </p:tgtEl>
                                      </p:cBhvr>
                                    </p:animEffect>
                                  </p:childTnLst>
                                </p:cTn>
                              </p:par>
                            </p:childTnLst>
                          </p:cTn>
                        </p:par>
                        <p:par>
                          <p:cTn id="56" fill="hold">
                            <p:stCondLst>
                              <p:cond delay="34000"/>
                            </p:stCondLst>
                            <p:childTnLst>
                              <p:par>
                                <p:cTn id="57" presetID="22" presetClass="entr" presetSubtype="8" fill="hold" grpId="0" nodeType="afterEffect">
                                  <p:stCondLst>
                                    <p:cond delay="0"/>
                                  </p:stCondLst>
                                  <p:childTnLst>
                                    <p:set>
                                      <p:cBhvr>
                                        <p:cTn id="58" dur="1" fill="hold">
                                          <p:stCondLst>
                                            <p:cond delay="0"/>
                                          </p:stCondLst>
                                        </p:cTn>
                                        <p:tgtEl>
                                          <p:spTgt spid="40963">
                                            <p:txEl>
                                              <p:pRg st="13" end="13"/>
                                            </p:txEl>
                                          </p:spTgt>
                                        </p:tgtEl>
                                        <p:attrNameLst>
                                          <p:attrName>style.visibility</p:attrName>
                                        </p:attrNameLst>
                                      </p:cBhvr>
                                      <p:to>
                                        <p:strVal val="visible"/>
                                      </p:to>
                                    </p:set>
                                    <p:animEffect transition="in" filter="wipe(left)">
                                      <p:cBhvr>
                                        <p:cTn id="59" dur="2000"/>
                                        <p:tgtEl>
                                          <p:spTgt spid="40963">
                                            <p:txEl>
                                              <p:pRg st="13" end="13"/>
                                            </p:txEl>
                                          </p:spTgt>
                                        </p:tgtEl>
                                      </p:cBhvr>
                                    </p:animEffect>
                                  </p:childTnLst>
                                </p:cTn>
                              </p:par>
                            </p:childTnLst>
                          </p:cTn>
                        </p:par>
                        <p:par>
                          <p:cTn id="60" fill="hold">
                            <p:stCondLst>
                              <p:cond delay="36000"/>
                            </p:stCondLst>
                            <p:childTnLst>
                              <p:par>
                                <p:cTn id="61" presetID="22" presetClass="entr" presetSubtype="1" fill="hold" grpId="0" nodeType="afterEffect">
                                  <p:stCondLst>
                                    <p:cond delay="1000"/>
                                  </p:stCondLst>
                                  <p:childTnLst>
                                    <p:set>
                                      <p:cBhvr>
                                        <p:cTn id="62" dur="1" fill="hold">
                                          <p:stCondLst>
                                            <p:cond delay="0"/>
                                          </p:stCondLst>
                                        </p:cTn>
                                        <p:tgtEl>
                                          <p:spTgt spid="40964"/>
                                        </p:tgtEl>
                                        <p:attrNameLst>
                                          <p:attrName>style.visibility</p:attrName>
                                        </p:attrNameLst>
                                      </p:cBhvr>
                                      <p:to>
                                        <p:strVal val="visible"/>
                                      </p:to>
                                    </p:set>
                                    <p:animEffect transition="in" filter="wipe(up)">
                                      <p:cBhvr>
                                        <p:cTn id="63" dur="3000"/>
                                        <p:tgtEl>
                                          <p:spTgt spid="40964"/>
                                        </p:tgtEl>
                                      </p:cBhvr>
                                    </p:animEffect>
                                  </p:childTnLst>
                                </p:cTn>
                              </p:par>
                            </p:childTnLst>
                          </p:cTn>
                        </p:par>
                        <p:par>
                          <p:cTn id="64" fill="hold">
                            <p:stCondLst>
                              <p:cond delay="40000"/>
                            </p:stCondLst>
                            <p:childTnLst>
                              <p:par>
                                <p:cTn id="65" presetID="22" presetClass="entr" presetSubtype="1" fill="hold" grpId="0" nodeType="afterEffect">
                                  <p:stCondLst>
                                    <p:cond delay="0"/>
                                  </p:stCondLst>
                                  <p:childTnLst>
                                    <p:set>
                                      <p:cBhvr>
                                        <p:cTn id="66" dur="1" fill="hold">
                                          <p:stCondLst>
                                            <p:cond delay="0"/>
                                          </p:stCondLst>
                                        </p:cTn>
                                        <p:tgtEl>
                                          <p:spTgt spid="40968"/>
                                        </p:tgtEl>
                                        <p:attrNameLst>
                                          <p:attrName>style.visibility</p:attrName>
                                        </p:attrNameLst>
                                      </p:cBhvr>
                                      <p:to>
                                        <p:strVal val="visible"/>
                                      </p:to>
                                    </p:set>
                                    <p:animEffect transition="in" filter="wipe(up)">
                                      <p:cBhvr>
                                        <p:cTn id="67" dur="5000"/>
                                        <p:tgtEl>
                                          <p:spTgt spid="409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bldLvl="4"/>
      <p:bldP spid="40968" grpId="0" animBg="1"/>
      <p:bldP spid="4096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71538" y="762000"/>
            <a:ext cx="8162925" cy="762000"/>
          </a:xfrm>
        </p:spPr>
        <p:txBody>
          <a:bodyPr/>
          <a:lstStyle/>
          <a:p>
            <a:r>
              <a:rPr lang="en-US" dirty="0"/>
              <a:t>Risk Assessment Matrix</a:t>
            </a:r>
          </a:p>
        </p:txBody>
      </p:sp>
      <p:graphicFrame>
        <p:nvGraphicFramePr>
          <p:cNvPr id="53384" name="Group 136"/>
          <p:cNvGraphicFramePr>
            <a:graphicFrameLocks noGrp="1"/>
          </p:cNvGraphicFramePr>
          <p:nvPr>
            <p:ph idx="1"/>
            <p:extLst>
              <p:ext uri="{D42A27DB-BD31-4B8C-83A1-F6EECF244321}">
                <p14:modId xmlns:p14="http://schemas.microsoft.com/office/powerpoint/2010/main" val="1011936754"/>
              </p:ext>
            </p:extLst>
          </p:nvPr>
        </p:nvGraphicFramePr>
        <p:xfrm>
          <a:off x="685800" y="1828800"/>
          <a:ext cx="8337550" cy="4894899"/>
        </p:xfrm>
        <a:graphic>
          <a:graphicData uri="http://schemas.openxmlformats.org/drawingml/2006/table">
            <a:tbl>
              <a:tblPr/>
              <a:tblGrid>
                <a:gridCol w="16764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2774950">
                  <a:extLst>
                    <a:ext uri="{9D8B030D-6E8A-4147-A177-3AD203B41FA5}">
                      <a16:colId xmlns:a16="http://schemas.microsoft.com/office/drawing/2014/main" val="20003"/>
                    </a:ext>
                  </a:extLst>
                </a:gridCol>
              </a:tblGrid>
              <a:tr h="457200">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1" i="0" u="none" strike="noStrike" cap="none" normalizeH="0" baseline="0" dirty="0">
                        <a:ln>
                          <a:noFill/>
                        </a:ln>
                        <a:solidFill>
                          <a:schemeClr val="tx1"/>
                        </a:solidFill>
                        <a:effectLst/>
                        <a:latin typeface="Verdana" pitchFamily="34" charset="0"/>
                      </a:endParaRPr>
                    </a:p>
                    <a:p>
                      <a:pPr marL="0" marR="0" lvl="0" indent="0" algn="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1400" b="1" i="0" u="none" strike="noStrike" cap="none" normalizeH="0" baseline="0" dirty="0">
                        <a:ln>
                          <a:noFill/>
                        </a:ln>
                        <a:solidFill>
                          <a:schemeClr val="tx1"/>
                        </a:solidFill>
                        <a:effectLst/>
                        <a:latin typeface="Verdana" pitchFamily="34" charset="0"/>
                      </a:endParaRPr>
                    </a:p>
                  </a:txBody>
                  <a:tcPr horzOverflow="overflow">
                    <a:lnL cap="flat">
                      <a:noFill/>
                    </a:lnL>
                    <a:lnR w="12700" cap="flat" cmpd="sng" algn="ctr">
                      <a:solidFill>
                        <a:schemeClr val="tx1"/>
                      </a:solidFill>
                      <a:prstDash val="solid"/>
                      <a:miter lim="800000"/>
                      <a:headEnd type="none" w="med" len="med"/>
                      <a:tailEnd type="none" w="med" len="med"/>
                    </a:lnR>
                    <a:lnT cap="flat">
                      <a:noFill/>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a:ln>
                            <a:noFill/>
                          </a:ln>
                          <a:solidFill>
                            <a:schemeClr val="tx1"/>
                          </a:solidFill>
                          <a:effectLst/>
                          <a:latin typeface="Verdana" pitchFamily="34" charset="0"/>
                        </a:rPr>
                        <a:t>Minor</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a:ln>
                            <a:noFill/>
                          </a:ln>
                          <a:solidFill>
                            <a:schemeClr val="tx1"/>
                          </a:solidFill>
                          <a:effectLst/>
                          <a:latin typeface="Verdana" pitchFamily="34" charset="0"/>
                        </a:rPr>
                        <a:t>Moderate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a:ln>
                            <a:noFill/>
                          </a:ln>
                          <a:solidFill>
                            <a:schemeClr val="tx1"/>
                          </a:solidFill>
                          <a:effectLst/>
                          <a:latin typeface="Verdana" pitchFamily="34" charset="0"/>
                        </a:rPr>
                        <a:t>Major</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71608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2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dirty="0">
                          <a:ln>
                            <a:noFill/>
                          </a:ln>
                          <a:solidFill>
                            <a:schemeClr val="tx1"/>
                          </a:solidFill>
                          <a:effectLst/>
                          <a:latin typeface="Verdana" pitchFamily="34" charset="0"/>
                        </a:rPr>
                        <a:t>  Likely</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moderate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29"/>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high</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6D6D"/>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a:ln>
                            <a:noFill/>
                          </a:ln>
                          <a:solidFill>
                            <a:schemeClr val="tx1"/>
                          </a:solidFill>
                          <a:effectLst/>
                          <a:latin typeface="Verdana" pitchFamily="34" charset="0"/>
                        </a:rPr>
                        <a:t>critical</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6D6D"/>
                    </a:solidFill>
                  </a:tcPr>
                </a:tc>
                <a:extLst>
                  <a:ext uri="{0D108BD9-81ED-4DB2-BD59-A6C34878D82A}">
                    <a16:rowId xmlns:a16="http://schemas.microsoft.com/office/drawing/2014/main" val="10001"/>
                  </a:ext>
                </a:extLst>
              </a:tr>
              <a:tr h="16303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12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dirty="0">
                          <a:ln>
                            <a:noFill/>
                          </a:ln>
                          <a:solidFill>
                            <a:schemeClr val="tx1"/>
                          </a:solidFill>
                          <a:effectLst/>
                          <a:latin typeface="Verdana" pitchFamily="34" charset="0"/>
                        </a:rPr>
                        <a:t>Possible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low</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75D175"/>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moderate</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a:ln>
                            <a:noFill/>
                          </a:ln>
                          <a:solidFill>
                            <a:schemeClr val="tx1"/>
                          </a:solidFill>
                          <a:effectLst/>
                          <a:latin typeface="Verdana" pitchFamily="34" charset="0"/>
                        </a:rPr>
                        <a:t>high</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6D6D"/>
                    </a:solidFill>
                  </a:tcPr>
                </a:tc>
                <a:extLst>
                  <a:ext uri="{0D108BD9-81ED-4DB2-BD59-A6C34878D82A}">
                    <a16:rowId xmlns:a16="http://schemas.microsoft.com/office/drawing/2014/main" val="10002"/>
                  </a:ext>
                </a:extLst>
              </a:tr>
              <a:tr h="1030288">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0" i="0" u="none" strike="noStrike" cap="none" normalizeH="0" baseline="0">
                          <a:ln>
                            <a:noFill/>
                          </a:ln>
                          <a:solidFill>
                            <a:schemeClr val="tx1"/>
                          </a:solidFill>
                          <a:effectLst/>
                          <a:latin typeface="Verdana" pitchFamily="34" charset="0"/>
                        </a:rPr>
                        <a:t>Unlikely</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low</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75D175"/>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dirty="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dirty="0">
                          <a:ln>
                            <a:noFill/>
                          </a:ln>
                          <a:solidFill>
                            <a:schemeClr val="tx1"/>
                          </a:solidFill>
                          <a:effectLst/>
                          <a:latin typeface="Verdana" pitchFamily="34" charset="0"/>
                        </a:rPr>
                        <a:t>low</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75D175"/>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endParaRPr kumimoji="0" lang="en-US" sz="800" b="0" i="0" u="none" strike="noStrike" cap="none" normalizeH="0" baseline="0">
                        <a:ln>
                          <a:noFill/>
                        </a:ln>
                        <a:solidFill>
                          <a:schemeClr val="tx1"/>
                        </a:solidFill>
                        <a:effectLst/>
                        <a:latin typeface="Verdana" pitchFamily="34" charset="0"/>
                      </a:endParaRPr>
                    </a:p>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800" b="0" i="0" u="none" strike="noStrike" cap="none" normalizeH="0" baseline="0">
                          <a:ln>
                            <a:noFill/>
                          </a:ln>
                          <a:solidFill>
                            <a:schemeClr val="tx1"/>
                          </a:solidFill>
                          <a:effectLst/>
                          <a:latin typeface="Verdana" pitchFamily="34" charset="0"/>
                        </a:rPr>
                        <a:t>moderate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bl>
          </a:graphicData>
        </a:graphic>
      </p:graphicFrame>
      <p:sp>
        <p:nvSpPr>
          <p:cNvPr id="53324" name="Text Box 76"/>
          <p:cNvSpPr txBox="1">
            <a:spLocks noChangeArrowheads="1"/>
          </p:cNvSpPr>
          <p:nvPr/>
        </p:nvSpPr>
        <p:spPr bwMode="auto">
          <a:xfrm>
            <a:off x="3789094" y="5527387"/>
            <a:ext cx="85268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Money transfer blocked or delayed</a:t>
            </a:r>
          </a:p>
        </p:txBody>
      </p:sp>
      <p:sp>
        <p:nvSpPr>
          <p:cNvPr id="53325" name="Text Box 77"/>
          <p:cNvSpPr txBox="1">
            <a:spLocks noChangeArrowheads="1"/>
          </p:cNvSpPr>
          <p:nvPr/>
        </p:nvSpPr>
        <p:spPr bwMode="auto">
          <a:xfrm>
            <a:off x="6324600" y="5224046"/>
            <a:ext cx="12954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Deployee killed or seriously injured</a:t>
            </a:r>
          </a:p>
        </p:txBody>
      </p:sp>
      <p:sp>
        <p:nvSpPr>
          <p:cNvPr id="53327" name="Text Box 79"/>
          <p:cNvSpPr txBox="1">
            <a:spLocks noChangeArrowheads="1"/>
          </p:cNvSpPr>
          <p:nvPr/>
        </p:nvSpPr>
        <p:spPr bwMode="auto">
          <a:xfrm>
            <a:off x="6172200" y="5819775"/>
            <a:ext cx="838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800" b="1" dirty="0"/>
              <a:t>strong negative audit comments</a:t>
            </a:r>
          </a:p>
          <a:p>
            <a:pPr algn="ctr"/>
            <a:endParaRPr lang="en-US" sz="800" b="1" dirty="0"/>
          </a:p>
        </p:txBody>
      </p:sp>
      <p:sp>
        <p:nvSpPr>
          <p:cNvPr id="53328" name="Text Box 80"/>
          <p:cNvSpPr txBox="1">
            <a:spLocks noChangeArrowheads="1"/>
          </p:cNvSpPr>
          <p:nvPr/>
        </p:nvSpPr>
        <p:spPr bwMode="auto">
          <a:xfrm>
            <a:off x="7848600" y="5789613"/>
            <a:ext cx="990600" cy="45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800" b="1" dirty="0"/>
              <a:t>Project substantially over budget</a:t>
            </a:r>
          </a:p>
        </p:txBody>
      </p:sp>
      <p:sp>
        <p:nvSpPr>
          <p:cNvPr id="53352" name="Text Box 104"/>
          <p:cNvSpPr txBox="1">
            <a:spLocks noChangeArrowheads="1"/>
          </p:cNvSpPr>
          <p:nvPr/>
        </p:nvSpPr>
        <p:spPr bwMode="auto">
          <a:xfrm>
            <a:off x="838200" y="1676400"/>
            <a:ext cx="1528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t>IMPACT</a:t>
            </a:r>
          </a:p>
        </p:txBody>
      </p:sp>
      <p:sp>
        <p:nvSpPr>
          <p:cNvPr id="53355" name="Text Box 107"/>
          <p:cNvSpPr txBox="1">
            <a:spLocks noChangeArrowheads="1"/>
          </p:cNvSpPr>
          <p:nvPr/>
        </p:nvSpPr>
        <p:spPr bwMode="auto">
          <a:xfrm rot="16200000">
            <a:off x="-977105" y="3442494"/>
            <a:ext cx="25638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t>PROBABILITY</a:t>
            </a:r>
          </a:p>
        </p:txBody>
      </p:sp>
      <p:sp>
        <p:nvSpPr>
          <p:cNvPr id="53362" name="AutoShape 114"/>
          <p:cNvSpPr>
            <a:spLocks noChangeArrowheads="1"/>
          </p:cNvSpPr>
          <p:nvPr/>
        </p:nvSpPr>
        <p:spPr bwMode="auto">
          <a:xfrm flipV="1">
            <a:off x="1295400" y="2057400"/>
            <a:ext cx="1371600" cy="3048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3363" name="AutoShape 115"/>
          <p:cNvSpPr>
            <a:spLocks noChangeArrowheads="1"/>
          </p:cNvSpPr>
          <p:nvPr/>
        </p:nvSpPr>
        <p:spPr bwMode="auto">
          <a:xfrm rot="16200000" flipH="1" flipV="1">
            <a:off x="190501" y="2705100"/>
            <a:ext cx="1143000" cy="4572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3374" name="Text Box 126"/>
          <p:cNvSpPr txBox="1">
            <a:spLocks noChangeArrowheads="1"/>
          </p:cNvSpPr>
          <p:nvPr/>
        </p:nvSpPr>
        <p:spPr bwMode="auto">
          <a:xfrm>
            <a:off x="5257800" y="6172200"/>
            <a:ext cx="914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800" b="1" dirty="0"/>
              <a:t>personal information files hacked</a:t>
            </a:r>
          </a:p>
        </p:txBody>
      </p:sp>
      <p:sp>
        <p:nvSpPr>
          <p:cNvPr id="13" name="Text Box 126"/>
          <p:cNvSpPr txBox="1">
            <a:spLocks noChangeArrowheads="1"/>
          </p:cNvSpPr>
          <p:nvPr/>
        </p:nvSpPr>
        <p:spPr bwMode="auto">
          <a:xfrm>
            <a:off x="2443163" y="4189413"/>
            <a:ext cx="1295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High maintenance deployee wastes our time</a:t>
            </a:r>
          </a:p>
        </p:txBody>
      </p:sp>
      <p:sp>
        <p:nvSpPr>
          <p:cNvPr id="14" name="Text Box 126"/>
          <p:cNvSpPr txBox="1">
            <a:spLocks noChangeArrowheads="1"/>
          </p:cNvSpPr>
          <p:nvPr/>
        </p:nvSpPr>
        <p:spPr bwMode="auto">
          <a:xfrm>
            <a:off x="3955982" y="4249092"/>
            <a:ext cx="145100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High maintenance deployee wastes (UN) mission’s time</a:t>
            </a:r>
          </a:p>
        </p:txBody>
      </p:sp>
      <p:sp>
        <p:nvSpPr>
          <p:cNvPr id="15" name="Text Box 77"/>
          <p:cNvSpPr txBox="1">
            <a:spLocks noChangeArrowheads="1"/>
          </p:cNvSpPr>
          <p:nvPr/>
        </p:nvSpPr>
        <p:spPr bwMode="auto">
          <a:xfrm>
            <a:off x="4641783" y="5258986"/>
            <a:ext cx="153041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Deployee mugged or in minor car accident</a:t>
            </a:r>
          </a:p>
        </p:txBody>
      </p:sp>
      <p:sp>
        <p:nvSpPr>
          <p:cNvPr id="16" name="Text Box 77"/>
          <p:cNvSpPr txBox="1">
            <a:spLocks noChangeArrowheads="1"/>
          </p:cNvSpPr>
          <p:nvPr/>
        </p:nvSpPr>
        <p:spPr bwMode="auto">
          <a:xfrm>
            <a:off x="2286000" y="5257800"/>
            <a:ext cx="16699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800" b="1" dirty="0"/>
              <a:t>Deployee  misses flight or looses money, e.g. pick pocket</a:t>
            </a:r>
          </a:p>
        </p:txBody>
      </p:sp>
      <p:sp>
        <p:nvSpPr>
          <p:cNvPr id="17" name="Text Box 79"/>
          <p:cNvSpPr txBox="1">
            <a:spLocks noChangeArrowheads="1"/>
          </p:cNvSpPr>
          <p:nvPr/>
        </p:nvSpPr>
        <p:spPr bwMode="auto">
          <a:xfrm>
            <a:off x="2286000" y="3505200"/>
            <a:ext cx="158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800" b="1" dirty="0"/>
              <a:t>DFATD triggers advance work by CANADEM and then does not fund the project.</a:t>
            </a:r>
          </a:p>
        </p:txBody>
      </p:sp>
      <p:sp>
        <p:nvSpPr>
          <p:cNvPr id="18" name="TextBox 17"/>
          <p:cNvSpPr txBox="1"/>
          <p:nvPr/>
        </p:nvSpPr>
        <p:spPr>
          <a:xfrm>
            <a:off x="1216115" y="18903"/>
            <a:ext cx="7127785" cy="461665"/>
          </a:xfrm>
          <a:prstGeom prst="rect">
            <a:avLst/>
          </a:prstGeom>
          <a:noFill/>
        </p:spPr>
        <p:txBody>
          <a:bodyPr wrap="none" rtlCol="0">
            <a:spAutoFit/>
          </a:bodyPr>
          <a:lstStyle/>
          <a:p>
            <a:r>
              <a:rPr lang="en-CA" dirty="0"/>
              <a:t>Model matrix with some example risk events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871538" y="862013"/>
            <a:ext cx="8162925" cy="762000"/>
          </a:xfrm>
        </p:spPr>
        <p:txBody>
          <a:bodyPr/>
          <a:lstStyle/>
          <a:p>
            <a:r>
              <a:rPr lang="en-US" dirty="0"/>
              <a:t>Liability &amp; Limiting Liability</a:t>
            </a:r>
          </a:p>
        </p:txBody>
      </p:sp>
      <p:sp>
        <p:nvSpPr>
          <p:cNvPr id="17411" name="Rectangle 3"/>
          <p:cNvSpPr>
            <a:spLocks noGrp="1" noChangeArrowheads="1"/>
          </p:cNvSpPr>
          <p:nvPr>
            <p:ph type="body" idx="1"/>
          </p:nvPr>
        </p:nvSpPr>
        <p:spPr>
          <a:xfrm>
            <a:off x="912813" y="1981200"/>
            <a:ext cx="7926387" cy="4572000"/>
          </a:xfrm>
        </p:spPr>
        <p:txBody>
          <a:bodyPr/>
          <a:lstStyle/>
          <a:p>
            <a:pPr>
              <a:lnSpc>
                <a:spcPct val="80000"/>
              </a:lnSpc>
            </a:pPr>
            <a:r>
              <a:rPr lang="en-US" sz="2000" dirty="0">
                <a:latin typeface="Times New Roman" pitchFamily="18" charset="0"/>
              </a:rPr>
              <a:t>Every organization and/or individual involved in an activity/project has liability of some sort, as determined by their: </a:t>
            </a:r>
          </a:p>
          <a:p>
            <a:pPr lvl="2">
              <a:lnSpc>
                <a:spcPct val="80000"/>
              </a:lnSpc>
              <a:buFont typeface="Wingdings" pitchFamily="2" charset="2"/>
              <a:buChar char="ü"/>
            </a:pPr>
            <a:r>
              <a:rPr lang="en-US" sz="2000" dirty="0">
                <a:latin typeface="Times New Roman" pitchFamily="18" charset="0"/>
              </a:rPr>
              <a:t>Position or seniority;</a:t>
            </a:r>
          </a:p>
          <a:p>
            <a:pPr lvl="2">
              <a:lnSpc>
                <a:spcPct val="80000"/>
              </a:lnSpc>
              <a:buFont typeface="Wingdings" pitchFamily="2" charset="2"/>
              <a:buChar char="ü"/>
            </a:pPr>
            <a:r>
              <a:rPr lang="en-US" sz="2000" dirty="0">
                <a:latin typeface="Times New Roman" pitchFamily="18" charset="0"/>
              </a:rPr>
              <a:t>Role or function; and </a:t>
            </a:r>
          </a:p>
          <a:p>
            <a:pPr lvl="2">
              <a:lnSpc>
                <a:spcPct val="80000"/>
              </a:lnSpc>
              <a:buFont typeface="Wingdings" pitchFamily="2" charset="2"/>
              <a:buChar char="ü"/>
            </a:pPr>
            <a:r>
              <a:rPr lang="en-US" sz="2000" dirty="0">
                <a:latin typeface="Times New Roman" pitchFamily="18" charset="0"/>
              </a:rPr>
              <a:t>Reasonable expectation of their capacity and possible action.</a:t>
            </a:r>
          </a:p>
          <a:p>
            <a:pPr lvl="2">
              <a:lnSpc>
                <a:spcPct val="80000"/>
              </a:lnSpc>
              <a:buFont typeface="Wingdings" pitchFamily="2" charset="2"/>
              <a:buNone/>
            </a:pPr>
            <a:endParaRPr lang="en-US" sz="800" dirty="0">
              <a:latin typeface="Times New Roman" pitchFamily="18" charset="0"/>
            </a:endParaRPr>
          </a:p>
          <a:p>
            <a:pPr>
              <a:lnSpc>
                <a:spcPct val="80000"/>
              </a:lnSpc>
            </a:pPr>
            <a:r>
              <a:rPr lang="en-US" sz="2000" dirty="0">
                <a:latin typeface="Times New Roman" pitchFamily="18" charset="0"/>
              </a:rPr>
              <a:t>Liability can be partially limited through contractual relationships.     </a:t>
            </a:r>
          </a:p>
          <a:p>
            <a:pPr marL="400050" lvl="1" indent="0">
              <a:lnSpc>
                <a:spcPct val="80000"/>
              </a:lnSpc>
            </a:pPr>
            <a:r>
              <a:rPr lang="en-US" sz="2000" b="1" dirty="0">
                <a:latin typeface="Times New Roman" pitchFamily="18" charset="0"/>
              </a:rPr>
              <a:t>But</a:t>
            </a:r>
            <a:r>
              <a:rPr lang="en-US" sz="2000" dirty="0">
                <a:latin typeface="Times New Roman" pitchFamily="18" charset="0"/>
              </a:rPr>
              <a:t> courts are the final arbiter and will look to deny illegal or unfair liability-limitation by:</a:t>
            </a:r>
          </a:p>
          <a:p>
            <a:pPr lvl="2">
              <a:lnSpc>
                <a:spcPct val="80000"/>
              </a:lnSpc>
              <a:buFont typeface="Wingdings" pitchFamily="2" charset="2"/>
              <a:buChar char="Ø"/>
            </a:pPr>
            <a:r>
              <a:rPr lang="en-US" sz="2000" dirty="0">
                <a:latin typeface="Times New Roman" pitchFamily="18" charset="0"/>
              </a:rPr>
              <a:t> the more powerful in an unequal bargaining relationship; and/or </a:t>
            </a:r>
          </a:p>
          <a:p>
            <a:pPr lvl="2">
              <a:lnSpc>
                <a:spcPct val="80000"/>
              </a:lnSpc>
              <a:buFont typeface="Wingdings" pitchFamily="2" charset="2"/>
              <a:buChar char="Ø"/>
            </a:pPr>
            <a:r>
              <a:rPr lang="en-US" sz="2000" dirty="0">
                <a:latin typeface="Times New Roman" pitchFamily="18" charset="0"/>
              </a:rPr>
              <a:t> those in authority who should have been better informed, and who should have more effectively exercised their due diligence and duty of care.</a:t>
            </a:r>
          </a:p>
          <a:p>
            <a:pPr>
              <a:lnSpc>
                <a:spcPct val="80000"/>
              </a:lnSpc>
              <a:buFont typeface="Wingdings" pitchFamily="2" charset="2"/>
              <a:buNone/>
            </a:pPr>
            <a:endParaRPr lang="en-US" sz="800" dirty="0">
              <a:latin typeface="Times New Roman" pitchFamily="18" charset="0"/>
            </a:endParaRPr>
          </a:p>
          <a:p>
            <a:pPr>
              <a:lnSpc>
                <a:spcPct val="80000"/>
              </a:lnSpc>
            </a:pPr>
            <a:r>
              <a:rPr lang="en-US" sz="2000" dirty="0">
                <a:latin typeface="Times New Roman" pitchFamily="18" charset="0"/>
              </a:rPr>
              <a:t>Liability can never be fully limited.</a:t>
            </a:r>
          </a:p>
          <a:p>
            <a:pPr>
              <a:lnSpc>
                <a:spcPct val="80000"/>
              </a:lnSpc>
            </a:pPr>
            <a:endParaRPr lang="en-US" sz="800" dirty="0">
              <a:latin typeface="Times New Roman" pitchFamily="18" charset="0"/>
            </a:endParaRPr>
          </a:p>
          <a:p>
            <a:pPr>
              <a:lnSpc>
                <a:spcPct val="80000"/>
              </a:lnSpc>
            </a:pPr>
            <a:r>
              <a:rPr lang="en-US" sz="2000" dirty="0">
                <a:latin typeface="Times New Roman" pitchFamily="18" charset="0"/>
              </a:rPr>
              <a:t>Note that merely withdrawing from any activity will not avoid liability already incurred.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50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left)">
                                      <p:cBhvr>
                                        <p:cTn id="7" dur="2000"/>
                                        <p:tgtEl>
                                          <p:spTgt spid="17411">
                                            <p:txEl>
                                              <p:pRg st="0" end="0"/>
                                            </p:txEl>
                                          </p:spTgt>
                                        </p:tgtEl>
                                      </p:cBhvr>
                                    </p:animEffect>
                                  </p:childTnLst>
                                </p:cTn>
                              </p:par>
                            </p:childTnLst>
                          </p:cTn>
                        </p:par>
                        <p:par>
                          <p:cTn id="8" fill="hold">
                            <p:stCondLst>
                              <p:cond delay="3500"/>
                            </p:stCondLst>
                            <p:childTnLst>
                              <p:par>
                                <p:cTn id="9" presetID="22" presetClass="entr" presetSubtype="8" fill="hold" grpId="0" nodeType="afterEffect">
                                  <p:stCondLst>
                                    <p:cond delay="1000"/>
                                  </p:stCondLst>
                                  <p:childTnLst>
                                    <p:set>
                                      <p:cBhvr>
                                        <p:cTn id="10" dur="1" fill="hold">
                                          <p:stCondLst>
                                            <p:cond delay="0"/>
                                          </p:stCondLst>
                                        </p:cTn>
                                        <p:tgtEl>
                                          <p:spTgt spid="17411">
                                            <p:txEl>
                                              <p:pRg st="1" end="1"/>
                                            </p:txEl>
                                          </p:spTgt>
                                        </p:tgtEl>
                                        <p:attrNameLst>
                                          <p:attrName>style.visibility</p:attrName>
                                        </p:attrNameLst>
                                      </p:cBhvr>
                                      <p:to>
                                        <p:strVal val="visible"/>
                                      </p:to>
                                    </p:set>
                                    <p:animEffect transition="in" filter="wipe(left)">
                                      <p:cBhvr>
                                        <p:cTn id="11" dur="2000"/>
                                        <p:tgtEl>
                                          <p:spTgt spid="17411">
                                            <p:txEl>
                                              <p:pRg st="1" end="1"/>
                                            </p:txEl>
                                          </p:spTgt>
                                        </p:tgtEl>
                                      </p:cBhvr>
                                    </p:animEffect>
                                  </p:childTnLst>
                                </p:cTn>
                              </p:par>
                            </p:childTnLst>
                          </p:cTn>
                        </p:par>
                        <p:par>
                          <p:cTn id="12" fill="hold">
                            <p:stCondLst>
                              <p:cond delay="6500"/>
                            </p:stCondLst>
                            <p:childTnLst>
                              <p:par>
                                <p:cTn id="13" presetID="22" presetClass="entr" presetSubtype="8" fill="hold" grpId="0" nodeType="after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Effect transition="in" filter="wipe(left)">
                                      <p:cBhvr>
                                        <p:cTn id="15" dur="2000"/>
                                        <p:tgtEl>
                                          <p:spTgt spid="17411">
                                            <p:txEl>
                                              <p:pRg st="2" end="2"/>
                                            </p:txEl>
                                          </p:spTgt>
                                        </p:tgtEl>
                                      </p:cBhvr>
                                    </p:animEffect>
                                  </p:childTnLst>
                                </p:cTn>
                              </p:par>
                            </p:childTnLst>
                          </p:cTn>
                        </p:par>
                        <p:par>
                          <p:cTn id="16" fill="hold">
                            <p:stCondLst>
                              <p:cond delay="8500"/>
                            </p:stCondLst>
                            <p:childTnLst>
                              <p:par>
                                <p:cTn id="17" presetID="22" presetClass="entr" presetSubtype="8" fill="hold" grpId="0" nodeType="after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animEffect transition="in" filter="wipe(left)">
                                      <p:cBhvr>
                                        <p:cTn id="19" dur="2000"/>
                                        <p:tgtEl>
                                          <p:spTgt spid="17411">
                                            <p:txEl>
                                              <p:pRg st="3" end="3"/>
                                            </p:txEl>
                                          </p:spTgt>
                                        </p:tgtEl>
                                      </p:cBhvr>
                                    </p:animEffect>
                                  </p:childTnLst>
                                </p:cTn>
                              </p:par>
                            </p:childTnLst>
                          </p:cTn>
                        </p:par>
                        <p:par>
                          <p:cTn id="20" fill="hold">
                            <p:stCondLst>
                              <p:cond delay="10500"/>
                            </p:stCondLst>
                            <p:childTnLst>
                              <p:par>
                                <p:cTn id="21" presetID="22" presetClass="entr" presetSubtype="8" fill="hold" grpId="0" nodeType="afterEffect">
                                  <p:stCondLst>
                                    <p:cond delay="1500"/>
                                  </p:stCondLst>
                                  <p:childTnLst>
                                    <p:set>
                                      <p:cBhvr>
                                        <p:cTn id="22" dur="1" fill="hold">
                                          <p:stCondLst>
                                            <p:cond delay="0"/>
                                          </p:stCondLst>
                                        </p:cTn>
                                        <p:tgtEl>
                                          <p:spTgt spid="17411">
                                            <p:txEl>
                                              <p:pRg st="5" end="5"/>
                                            </p:txEl>
                                          </p:spTgt>
                                        </p:tgtEl>
                                        <p:attrNameLst>
                                          <p:attrName>style.visibility</p:attrName>
                                        </p:attrNameLst>
                                      </p:cBhvr>
                                      <p:to>
                                        <p:strVal val="visible"/>
                                      </p:to>
                                    </p:set>
                                    <p:animEffect transition="in" filter="wipe(left)">
                                      <p:cBhvr>
                                        <p:cTn id="23" dur="2000"/>
                                        <p:tgtEl>
                                          <p:spTgt spid="17411">
                                            <p:txEl>
                                              <p:pRg st="5" end="5"/>
                                            </p:txEl>
                                          </p:spTgt>
                                        </p:tgtEl>
                                      </p:cBhvr>
                                    </p:animEffect>
                                  </p:childTnLst>
                                </p:cTn>
                              </p:par>
                            </p:childTnLst>
                          </p:cTn>
                        </p:par>
                        <p:par>
                          <p:cTn id="24" fill="hold">
                            <p:stCondLst>
                              <p:cond delay="14000"/>
                            </p:stCondLst>
                            <p:childTnLst>
                              <p:par>
                                <p:cTn id="25" presetID="22" presetClass="entr" presetSubtype="8" fill="hold" grpId="0" nodeType="afterEffect">
                                  <p:stCondLst>
                                    <p:cond delay="1000"/>
                                  </p:stCondLst>
                                  <p:childTnLst>
                                    <p:set>
                                      <p:cBhvr>
                                        <p:cTn id="26" dur="1" fill="hold">
                                          <p:stCondLst>
                                            <p:cond delay="0"/>
                                          </p:stCondLst>
                                        </p:cTn>
                                        <p:tgtEl>
                                          <p:spTgt spid="17411">
                                            <p:txEl>
                                              <p:pRg st="6" end="6"/>
                                            </p:txEl>
                                          </p:spTgt>
                                        </p:tgtEl>
                                        <p:attrNameLst>
                                          <p:attrName>style.visibility</p:attrName>
                                        </p:attrNameLst>
                                      </p:cBhvr>
                                      <p:to>
                                        <p:strVal val="visible"/>
                                      </p:to>
                                    </p:set>
                                    <p:animEffect transition="in" filter="wipe(left)">
                                      <p:cBhvr>
                                        <p:cTn id="27" dur="2000"/>
                                        <p:tgtEl>
                                          <p:spTgt spid="17411">
                                            <p:txEl>
                                              <p:pRg st="6" end="6"/>
                                            </p:txEl>
                                          </p:spTgt>
                                        </p:tgtEl>
                                      </p:cBhvr>
                                    </p:animEffect>
                                  </p:childTnLst>
                                </p:cTn>
                              </p:par>
                            </p:childTnLst>
                          </p:cTn>
                        </p:par>
                        <p:par>
                          <p:cTn id="28" fill="hold">
                            <p:stCondLst>
                              <p:cond delay="17000"/>
                            </p:stCondLst>
                            <p:childTnLst>
                              <p:par>
                                <p:cTn id="29" presetID="22" presetClass="entr" presetSubtype="8" fill="hold" grpId="0" nodeType="afterEffect">
                                  <p:stCondLst>
                                    <p:cond delay="1000"/>
                                  </p:stCondLst>
                                  <p:childTnLst>
                                    <p:set>
                                      <p:cBhvr>
                                        <p:cTn id="30" dur="1" fill="hold">
                                          <p:stCondLst>
                                            <p:cond delay="0"/>
                                          </p:stCondLst>
                                        </p:cTn>
                                        <p:tgtEl>
                                          <p:spTgt spid="17411">
                                            <p:txEl>
                                              <p:pRg st="7" end="7"/>
                                            </p:txEl>
                                          </p:spTgt>
                                        </p:tgtEl>
                                        <p:attrNameLst>
                                          <p:attrName>style.visibility</p:attrName>
                                        </p:attrNameLst>
                                      </p:cBhvr>
                                      <p:to>
                                        <p:strVal val="visible"/>
                                      </p:to>
                                    </p:set>
                                    <p:animEffect transition="in" filter="wipe(left)">
                                      <p:cBhvr>
                                        <p:cTn id="31" dur="2000"/>
                                        <p:tgtEl>
                                          <p:spTgt spid="17411">
                                            <p:txEl>
                                              <p:pRg st="7" end="7"/>
                                            </p:txEl>
                                          </p:spTgt>
                                        </p:tgtEl>
                                      </p:cBhvr>
                                    </p:animEffect>
                                  </p:childTnLst>
                                </p:cTn>
                              </p:par>
                            </p:childTnLst>
                          </p:cTn>
                        </p:par>
                        <p:par>
                          <p:cTn id="32" fill="hold">
                            <p:stCondLst>
                              <p:cond delay="20000"/>
                            </p:stCondLst>
                            <p:childTnLst>
                              <p:par>
                                <p:cTn id="33" presetID="22" presetClass="entr" presetSubtype="8" fill="hold" grpId="0" nodeType="afterEffect">
                                  <p:stCondLst>
                                    <p:cond delay="0"/>
                                  </p:stCondLst>
                                  <p:childTnLst>
                                    <p:set>
                                      <p:cBhvr>
                                        <p:cTn id="34" dur="1" fill="hold">
                                          <p:stCondLst>
                                            <p:cond delay="0"/>
                                          </p:stCondLst>
                                        </p:cTn>
                                        <p:tgtEl>
                                          <p:spTgt spid="17411">
                                            <p:txEl>
                                              <p:pRg st="8" end="8"/>
                                            </p:txEl>
                                          </p:spTgt>
                                        </p:tgtEl>
                                        <p:attrNameLst>
                                          <p:attrName>style.visibility</p:attrName>
                                        </p:attrNameLst>
                                      </p:cBhvr>
                                      <p:to>
                                        <p:strVal val="visible"/>
                                      </p:to>
                                    </p:set>
                                    <p:animEffect transition="in" filter="wipe(left)">
                                      <p:cBhvr>
                                        <p:cTn id="35" dur="2000"/>
                                        <p:tgtEl>
                                          <p:spTgt spid="17411">
                                            <p:txEl>
                                              <p:pRg st="8" end="8"/>
                                            </p:txEl>
                                          </p:spTgt>
                                        </p:tgtEl>
                                      </p:cBhvr>
                                    </p:animEffect>
                                  </p:childTnLst>
                                </p:cTn>
                              </p:par>
                            </p:childTnLst>
                          </p:cTn>
                        </p:par>
                        <p:par>
                          <p:cTn id="36" fill="hold">
                            <p:stCondLst>
                              <p:cond delay="22000"/>
                            </p:stCondLst>
                            <p:childTnLst>
                              <p:par>
                                <p:cTn id="37" presetID="22" presetClass="entr" presetSubtype="8" fill="hold" grpId="0" nodeType="afterEffect">
                                  <p:stCondLst>
                                    <p:cond delay="1500"/>
                                  </p:stCondLst>
                                  <p:childTnLst>
                                    <p:set>
                                      <p:cBhvr>
                                        <p:cTn id="38" dur="1" fill="hold">
                                          <p:stCondLst>
                                            <p:cond delay="0"/>
                                          </p:stCondLst>
                                        </p:cTn>
                                        <p:tgtEl>
                                          <p:spTgt spid="17411">
                                            <p:txEl>
                                              <p:pRg st="10" end="10"/>
                                            </p:txEl>
                                          </p:spTgt>
                                        </p:tgtEl>
                                        <p:attrNameLst>
                                          <p:attrName>style.visibility</p:attrName>
                                        </p:attrNameLst>
                                      </p:cBhvr>
                                      <p:to>
                                        <p:strVal val="visible"/>
                                      </p:to>
                                    </p:set>
                                    <p:animEffect transition="in" filter="wipe(left)">
                                      <p:cBhvr>
                                        <p:cTn id="39" dur="2000"/>
                                        <p:tgtEl>
                                          <p:spTgt spid="17411">
                                            <p:txEl>
                                              <p:pRg st="10" end="10"/>
                                            </p:txEl>
                                          </p:spTgt>
                                        </p:tgtEl>
                                      </p:cBhvr>
                                    </p:animEffect>
                                  </p:childTnLst>
                                </p:cTn>
                              </p:par>
                            </p:childTnLst>
                          </p:cTn>
                        </p:par>
                        <p:par>
                          <p:cTn id="40" fill="hold">
                            <p:stCondLst>
                              <p:cond delay="25500"/>
                            </p:stCondLst>
                            <p:childTnLst>
                              <p:par>
                                <p:cTn id="41" presetID="22" presetClass="entr" presetSubtype="8" fill="hold" grpId="0" nodeType="afterEffect">
                                  <p:stCondLst>
                                    <p:cond delay="1000"/>
                                  </p:stCondLst>
                                  <p:childTnLst>
                                    <p:set>
                                      <p:cBhvr>
                                        <p:cTn id="42" dur="1" fill="hold">
                                          <p:stCondLst>
                                            <p:cond delay="0"/>
                                          </p:stCondLst>
                                        </p:cTn>
                                        <p:tgtEl>
                                          <p:spTgt spid="17411">
                                            <p:txEl>
                                              <p:pRg st="12" end="12"/>
                                            </p:txEl>
                                          </p:spTgt>
                                        </p:tgtEl>
                                        <p:attrNameLst>
                                          <p:attrName>style.visibility</p:attrName>
                                        </p:attrNameLst>
                                      </p:cBhvr>
                                      <p:to>
                                        <p:strVal val="visible"/>
                                      </p:to>
                                    </p:set>
                                    <p:animEffect transition="in" filter="wipe(left)">
                                      <p:cBhvr>
                                        <p:cTn id="43" dur="2000"/>
                                        <p:tgtEl>
                                          <p:spTgt spid="1741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304800"/>
            <a:ext cx="5029200" cy="1006475"/>
          </a:xfrm>
        </p:spPr>
        <p:txBody>
          <a:bodyPr/>
          <a:lstStyle/>
          <a:p>
            <a:pPr algn="ctr"/>
            <a:r>
              <a:rPr lang="en-US" sz="2000" b="1" dirty="0"/>
              <a:t>‘Org Chart’ of Liability for CANADEM Deployed Personnel (the CANPOL-Haiti I example)</a:t>
            </a:r>
            <a:endParaRPr lang="en-US" sz="3200" b="1" dirty="0"/>
          </a:p>
        </p:txBody>
      </p:sp>
      <p:sp>
        <p:nvSpPr>
          <p:cNvPr id="16387" name="Rectangle 3"/>
          <p:cNvSpPr>
            <a:spLocks noChangeArrowheads="1"/>
          </p:cNvSpPr>
          <p:nvPr/>
        </p:nvSpPr>
        <p:spPr bwMode="auto">
          <a:xfrm>
            <a:off x="1524000" y="2438400"/>
            <a:ext cx="15240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t>UN DPKO</a:t>
            </a:r>
          </a:p>
        </p:txBody>
      </p:sp>
      <p:sp>
        <p:nvSpPr>
          <p:cNvPr id="16388" name="Rectangle 4"/>
          <p:cNvSpPr>
            <a:spLocks noChangeArrowheads="1"/>
          </p:cNvSpPr>
          <p:nvPr/>
        </p:nvSpPr>
        <p:spPr bwMode="auto">
          <a:xfrm>
            <a:off x="685800" y="3352800"/>
            <a:ext cx="3200400" cy="106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t>UN MINUSTAH</a:t>
            </a:r>
          </a:p>
        </p:txBody>
      </p:sp>
      <p:sp>
        <p:nvSpPr>
          <p:cNvPr id="16389" name="Rectangle 5"/>
          <p:cNvSpPr>
            <a:spLocks noChangeArrowheads="1"/>
          </p:cNvSpPr>
          <p:nvPr/>
        </p:nvSpPr>
        <p:spPr bwMode="auto">
          <a:xfrm>
            <a:off x="609600" y="5029200"/>
            <a:ext cx="2895600" cy="685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Cdn CIVPOL Contingent</a:t>
            </a:r>
          </a:p>
          <a:p>
            <a:pPr algn="ctr"/>
            <a:r>
              <a:rPr lang="en-US" sz="1200" b="1"/>
              <a:t>Contingent Commander</a:t>
            </a:r>
          </a:p>
        </p:txBody>
      </p:sp>
      <p:sp>
        <p:nvSpPr>
          <p:cNvPr id="16390" name="Rectangle 6"/>
          <p:cNvSpPr>
            <a:spLocks noChangeArrowheads="1"/>
          </p:cNvSpPr>
          <p:nvPr/>
        </p:nvSpPr>
        <p:spPr bwMode="auto">
          <a:xfrm>
            <a:off x="6019800" y="3886200"/>
            <a:ext cx="14478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b="1"/>
              <a:t>CANADEM</a:t>
            </a:r>
          </a:p>
        </p:txBody>
      </p:sp>
      <p:sp>
        <p:nvSpPr>
          <p:cNvPr id="16391" name="Rectangle 7"/>
          <p:cNvSpPr>
            <a:spLocks noChangeArrowheads="1"/>
          </p:cNvSpPr>
          <p:nvPr/>
        </p:nvSpPr>
        <p:spPr bwMode="auto">
          <a:xfrm>
            <a:off x="4876800" y="4800600"/>
            <a:ext cx="3962400" cy="1447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800" b="1"/>
          </a:p>
          <a:p>
            <a:pPr algn="ctr"/>
            <a:r>
              <a:rPr lang="en-US" sz="2000" b="1"/>
              <a:t>CANPOL-Haiti</a:t>
            </a:r>
          </a:p>
          <a:p>
            <a:pPr algn="ctr"/>
            <a:r>
              <a:rPr lang="en-US" sz="1600" b="1"/>
              <a:t>The 25 police experts themselves</a:t>
            </a:r>
          </a:p>
          <a:p>
            <a:pPr algn="ctr"/>
            <a:endParaRPr lang="en-US" sz="1600" b="1"/>
          </a:p>
          <a:p>
            <a:pPr algn="ctr"/>
            <a:r>
              <a:rPr lang="en-US" sz="1200" b="1"/>
              <a:t> Chef de mission </a:t>
            </a:r>
          </a:p>
          <a:p>
            <a:pPr lvl="1" algn="ctr">
              <a:buFontTx/>
              <a:buChar char="•"/>
            </a:pPr>
            <a:r>
              <a:rPr lang="en-US" sz="1200" b="1"/>
              <a:t> Coordonnateur admin/log</a:t>
            </a:r>
          </a:p>
        </p:txBody>
      </p:sp>
      <p:cxnSp>
        <p:nvCxnSpPr>
          <p:cNvPr id="16392" name="AutoShape 8"/>
          <p:cNvCxnSpPr>
            <a:cxnSpLocks noChangeShapeType="1"/>
            <a:stCxn id="16387" idx="2"/>
            <a:endCxn id="16388" idx="0"/>
          </p:cNvCxnSpPr>
          <p:nvPr/>
        </p:nvCxnSpPr>
        <p:spPr bwMode="auto">
          <a:xfrm>
            <a:off x="2286000" y="2971800"/>
            <a:ext cx="0" cy="381000"/>
          </a:xfrm>
          <a:prstGeom prst="straightConnector1">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3" name="AutoShape 9"/>
          <p:cNvCxnSpPr>
            <a:cxnSpLocks noChangeShapeType="1"/>
            <a:stCxn id="16388" idx="2"/>
            <a:endCxn id="16389" idx="0"/>
          </p:cNvCxnSpPr>
          <p:nvPr/>
        </p:nvCxnSpPr>
        <p:spPr bwMode="auto">
          <a:xfrm flipH="1">
            <a:off x="2057400" y="4419600"/>
            <a:ext cx="228600" cy="609600"/>
          </a:xfrm>
          <a:prstGeom prst="straightConnector1">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4" name="AutoShape 10"/>
          <p:cNvCxnSpPr>
            <a:cxnSpLocks noChangeShapeType="1"/>
            <a:stCxn id="16407" idx="2"/>
            <a:endCxn id="16390" idx="0"/>
          </p:cNvCxnSpPr>
          <p:nvPr/>
        </p:nvCxnSpPr>
        <p:spPr bwMode="auto">
          <a:xfrm>
            <a:off x="6515100" y="2667000"/>
            <a:ext cx="228600" cy="1219200"/>
          </a:xfrm>
          <a:prstGeom prst="straightConnector1">
            <a:avLst/>
          </a:prstGeom>
          <a:noFill/>
          <a:ln w="63500">
            <a:solidFill>
              <a:schemeClr val="tx1"/>
            </a:solidFill>
            <a:prstDash val="sys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5" name="AutoShape 11"/>
          <p:cNvCxnSpPr>
            <a:cxnSpLocks noChangeShapeType="1"/>
            <a:stCxn id="16390" idx="2"/>
            <a:endCxn id="16391" idx="0"/>
          </p:cNvCxnSpPr>
          <p:nvPr/>
        </p:nvCxnSpPr>
        <p:spPr bwMode="auto">
          <a:xfrm>
            <a:off x="6743700" y="4419600"/>
            <a:ext cx="114300" cy="381000"/>
          </a:xfrm>
          <a:prstGeom prst="straightConnector1">
            <a:avLst/>
          </a:prstGeom>
          <a:noFill/>
          <a:ln w="63500">
            <a:solidFill>
              <a:schemeClr val="tx1"/>
            </a:solidFill>
            <a:prstDash val="sys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6" name="AutoShape 12"/>
          <p:cNvCxnSpPr>
            <a:cxnSpLocks noChangeShapeType="1"/>
            <a:stCxn id="16397" idx="2"/>
            <a:endCxn id="16389" idx="3"/>
          </p:cNvCxnSpPr>
          <p:nvPr/>
        </p:nvCxnSpPr>
        <p:spPr bwMode="auto">
          <a:xfrm rot="5400000">
            <a:off x="2952750" y="3600450"/>
            <a:ext cx="2324100" cy="1219200"/>
          </a:xfrm>
          <a:prstGeom prst="curvedConnector2">
            <a:avLst/>
          </a:prstGeom>
          <a:noFill/>
          <a:ln w="635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397" name="Rectangle 13"/>
          <p:cNvSpPr>
            <a:spLocks noChangeArrowheads="1"/>
          </p:cNvSpPr>
          <p:nvPr/>
        </p:nvSpPr>
        <p:spPr bwMode="auto">
          <a:xfrm>
            <a:off x="4191000" y="2514600"/>
            <a:ext cx="10668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t>RCMP</a:t>
            </a:r>
          </a:p>
        </p:txBody>
      </p:sp>
      <p:cxnSp>
        <p:nvCxnSpPr>
          <p:cNvPr id="16398" name="AutoShape 14"/>
          <p:cNvCxnSpPr>
            <a:cxnSpLocks noChangeShapeType="1"/>
            <a:stCxn id="16397" idx="2"/>
            <a:endCxn id="16390" idx="1"/>
          </p:cNvCxnSpPr>
          <p:nvPr/>
        </p:nvCxnSpPr>
        <p:spPr bwMode="auto">
          <a:xfrm>
            <a:off x="4724400" y="3048000"/>
            <a:ext cx="1295400" cy="1104900"/>
          </a:xfrm>
          <a:prstGeom prst="straightConnector1">
            <a:avLst/>
          </a:prstGeom>
          <a:noFill/>
          <a:ln w="25400" cap="rnd">
            <a:solidFill>
              <a:schemeClr val="tx1"/>
            </a:solidFill>
            <a:prstDash val="sys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399" name="AutoShape 15"/>
          <p:cNvCxnSpPr>
            <a:cxnSpLocks noChangeShapeType="1"/>
            <a:stCxn id="16388" idx="2"/>
            <a:endCxn id="16391" idx="1"/>
          </p:cNvCxnSpPr>
          <p:nvPr/>
        </p:nvCxnSpPr>
        <p:spPr bwMode="auto">
          <a:xfrm>
            <a:off x="2286000" y="4419600"/>
            <a:ext cx="2590800" cy="1104900"/>
          </a:xfrm>
          <a:prstGeom prst="straightConnector1">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400" name="AutoShape 16"/>
          <p:cNvCxnSpPr>
            <a:cxnSpLocks noChangeShapeType="1"/>
            <a:stCxn id="16389" idx="3"/>
            <a:endCxn id="16391" idx="1"/>
          </p:cNvCxnSpPr>
          <p:nvPr/>
        </p:nvCxnSpPr>
        <p:spPr bwMode="auto">
          <a:xfrm>
            <a:off x="3505200" y="5372100"/>
            <a:ext cx="1371600" cy="152400"/>
          </a:xfrm>
          <a:prstGeom prst="straightConnector1">
            <a:avLst/>
          </a:prstGeom>
          <a:noFill/>
          <a:ln w="25400" cap="rnd">
            <a:solidFill>
              <a:schemeClr val="tx1"/>
            </a:solidFill>
            <a:prstDash val="sysDot"/>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01" name="Rectangle 17"/>
          <p:cNvSpPr>
            <a:spLocks noChangeArrowheads="1"/>
          </p:cNvSpPr>
          <p:nvPr/>
        </p:nvSpPr>
        <p:spPr bwMode="auto">
          <a:xfrm>
            <a:off x="4648200" y="457200"/>
            <a:ext cx="205740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b="1"/>
              <a:t>finance/admin control</a:t>
            </a:r>
          </a:p>
        </p:txBody>
      </p:sp>
      <p:sp>
        <p:nvSpPr>
          <p:cNvPr id="16402" name="Rectangle 18"/>
          <p:cNvSpPr>
            <a:spLocks noChangeArrowheads="1"/>
          </p:cNvSpPr>
          <p:nvPr/>
        </p:nvSpPr>
        <p:spPr bwMode="auto">
          <a:xfrm>
            <a:off x="4648200" y="228600"/>
            <a:ext cx="17526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b="1"/>
              <a:t>command &amp; control</a:t>
            </a:r>
          </a:p>
        </p:txBody>
      </p:sp>
      <p:sp>
        <p:nvSpPr>
          <p:cNvPr id="16403" name="Rectangle 19"/>
          <p:cNvSpPr>
            <a:spLocks noChangeArrowheads="1"/>
          </p:cNvSpPr>
          <p:nvPr/>
        </p:nvSpPr>
        <p:spPr bwMode="auto">
          <a:xfrm>
            <a:off x="4648200" y="838200"/>
            <a:ext cx="17526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b="1"/>
              <a:t>information / coordination link</a:t>
            </a:r>
          </a:p>
        </p:txBody>
      </p:sp>
      <p:sp>
        <p:nvSpPr>
          <p:cNvPr id="16404" name="Line 20"/>
          <p:cNvSpPr>
            <a:spLocks noChangeShapeType="1"/>
          </p:cNvSpPr>
          <p:nvPr/>
        </p:nvSpPr>
        <p:spPr bwMode="auto">
          <a:xfrm>
            <a:off x="6477000" y="381000"/>
            <a:ext cx="16002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CA"/>
          </a:p>
        </p:txBody>
      </p:sp>
      <p:sp>
        <p:nvSpPr>
          <p:cNvPr id="16405" name="Line 21"/>
          <p:cNvSpPr>
            <a:spLocks noChangeShapeType="1"/>
          </p:cNvSpPr>
          <p:nvPr/>
        </p:nvSpPr>
        <p:spPr bwMode="auto">
          <a:xfrm>
            <a:off x="6781800" y="685800"/>
            <a:ext cx="1600200" cy="0"/>
          </a:xfrm>
          <a:prstGeom prst="line">
            <a:avLst/>
          </a:prstGeom>
          <a:noFill/>
          <a:ln w="635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CA"/>
          </a:p>
        </p:txBody>
      </p:sp>
      <p:sp>
        <p:nvSpPr>
          <p:cNvPr id="16406" name="Line 22"/>
          <p:cNvSpPr>
            <a:spLocks noChangeShapeType="1"/>
          </p:cNvSpPr>
          <p:nvPr/>
        </p:nvSpPr>
        <p:spPr bwMode="auto">
          <a:xfrm>
            <a:off x="7467600" y="1066800"/>
            <a:ext cx="1295400" cy="0"/>
          </a:xfrm>
          <a:prstGeom prst="line">
            <a:avLst/>
          </a:prstGeom>
          <a:noFill/>
          <a:ln w="2857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CA"/>
          </a:p>
        </p:txBody>
      </p:sp>
      <p:sp>
        <p:nvSpPr>
          <p:cNvPr id="16407" name="Rectangle 23"/>
          <p:cNvSpPr>
            <a:spLocks noChangeArrowheads="1"/>
          </p:cNvSpPr>
          <p:nvPr/>
        </p:nvSpPr>
        <p:spPr bwMode="auto">
          <a:xfrm>
            <a:off x="5105400" y="2133600"/>
            <a:ext cx="2819400"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800" b="1"/>
              <a:t>START</a:t>
            </a:r>
          </a:p>
          <a:p>
            <a:pPr algn="ctr"/>
            <a:r>
              <a:rPr lang="en-US" sz="1600"/>
              <a:t>  CIDA $ / FAC oversight</a:t>
            </a:r>
          </a:p>
        </p:txBody>
      </p:sp>
      <p:sp>
        <p:nvSpPr>
          <p:cNvPr id="16408" name="AutoShape 24"/>
          <p:cNvSpPr>
            <a:spLocks noChangeArrowheads="1"/>
          </p:cNvSpPr>
          <p:nvPr/>
        </p:nvSpPr>
        <p:spPr bwMode="auto">
          <a:xfrm>
            <a:off x="7391400" y="12954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09" name="AutoShape 25"/>
          <p:cNvSpPr>
            <a:spLocks noChangeArrowheads="1"/>
          </p:cNvSpPr>
          <p:nvPr/>
        </p:nvSpPr>
        <p:spPr bwMode="auto">
          <a:xfrm>
            <a:off x="5791200" y="2057400"/>
            <a:ext cx="2286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4400"/>
          </a:p>
        </p:txBody>
      </p:sp>
      <p:sp>
        <p:nvSpPr>
          <p:cNvPr id="16410" name="AutoShape 26"/>
          <p:cNvSpPr>
            <a:spLocks noChangeArrowheads="1"/>
          </p:cNvSpPr>
          <p:nvPr/>
        </p:nvSpPr>
        <p:spPr bwMode="auto">
          <a:xfrm>
            <a:off x="4191000" y="2514600"/>
            <a:ext cx="152400" cy="1524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1" name="AutoShape 27"/>
          <p:cNvSpPr>
            <a:spLocks noChangeArrowheads="1"/>
          </p:cNvSpPr>
          <p:nvPr/>
        </p:nvSpPr>
        <p:spPr bwMode="auto">
          <a:xfrm>
            <a:off x="5638800" y="3276600"/>
            <a:ext cx="838200" cy="7620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2" name="AutoShape 28"/>
          <p:cNvSpPr>
            <a:spLocks noChangeArrowheads="1"/>
          </p:cNvSpPr>
          <p:nvPr/>
        </p:nvSpPr>
        <p:spPr bwMode="auto">
          <a:xfrm>
            <a:off x="5181600" y="4648200"/>
            <a:ext cx="762000" cy="685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3" name="AutoShape 29"/>
          <p:cNvSpPr>
            <a:spLocks noChangeArrowheads="1"/>
          </p:cNvSpPr>
          <p:nvPr/>
        </p:nvSpPr>
        <p:spPr bwMode="auto">
          <a:xfrm>
            <a:off x="3048000" y="4953000"/>
            <a:ext cx="228600" cy="2286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4" name="AutoShape 30"/>
          <p:cNvSpPr>
            <a:spLocks noChangeArrowheads="1"/>
          </p:cNvSpPr>
          <p:nvPr/>
        </p:nvSpPr>
        <p:spPr bwMode="auto">
          <a:xfrm>
            <a:off x="3048000" y="3200400"/>
            <a:ext cx="762000" cy="6096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5" name="AutoShape 31"/>
          <p:cNvSpPr>
            <a:spLocks noChangeArrowheads="1"/>
          </p:cNvSpPr>
          <p:nvPr/>
        </p:nvSpPr>
        <p:spPr bwMode="auto">
          <a:xfrm>
            <a:off x="2971800" y="23622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6" name="Rectangle 32"/>
          <p:cNvSpPr>
            <a:spLocks noChangeArrowheads="1"/>
          </p:cNvSpPr>
          <p:nvPr/>
        </p:nvSpPr>
        <p:spPr bwMode="auto">
          <a:xfrm>
            <a:off x="4648200" y="1143000"/>
            <a:ext cx="2057400" cy="5334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1200" b="1"/>
              <a:t>resultant liability of some sort </a:t>
            </a:r>
          </a:p>
        </p:txBody>
      </p:sp>
      <p:sp>
        <p:nvSpPr>
          <p:cNvPr id="16417" name="AutoShape 33"/>
          <p:cNvSpPr>
            <a:spLocks noChangeArrowheads="1"/>
          </p:cNvSpPr>
          <p:nvPr/>
        </p:nvSpPr>
        <p:spPr bwMode="auto">
          <a:xfrm>
            <a:off x="6019800" y="5715000"/>
            <a:ext cx="182563" cy="182563"/>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19" name="AutoShape 35"/>
          <p:cNvSpPr>
            <a:spLocks noChangeArrowheads="1"/>
          </p:cNvSpPr>
          <p:nvPr/>
        </p:nvSpPr>
        <p:spPr bwMode="auto">
          <a:xfrm>
            <a:off x="5715000" y="6019800"/>
            <a:ext cx="136525" cy="136525"/>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420" name="Rectangle 36"/>
          <p:cNvSpPr>
            <a:spLocks noChangeArrowheads="1"/>
          </p:cNvSpPr>
          <p:nvPr/>
        </p:nvSpPr>
        <p:spPr bwMode="auto">
          <a:xfrm>
            <a:off x="762000" y="1828800"/>
            <a:ext cx="30480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1"/>
              <a:t>GoC &amp; </a:t>
            </a:r>
            <a:r>
              <a:rPr lang="en-US" sz="1400" b="1"/>
              <a:t>other member states</a:t>
            </a:r>
          </a:p>
        </p:txBody>
      </p:sp>
      <p:sp>
        <p:nvSpPr>
          <p:cNvPr id="16421" name="AutoShape 37"/>
          <p:cNvSpPr>
            <a:spLocks noChangeArrowheads="1"/>
          </p:cNvSpPr>
          <p:nvPr/>
        </p:nvSpPr>
        <p:spPr bwMode="auto">
          <a:xfrm>
            <a:off x="3733800" y="17526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cxnSp>
        <p:nvCxnSpPr>
          <p:cNvPr id="16422" name="AutoShape 38"/>
          <p:cNvCxnSpPr>
            <a:cxnSpLocks noChangeShapeType="1"/>
            <a:stCxn id="16420" idx="2"/>
            <a:endCxn id="16387" idx="0"/>
          </p:cNvCxnSpPr>
          <p:nvPr/>
        </p:nvCxnSpPr>
        <p:spPr bwMode="auto">
          <a:xfrm>
            <a:off x="2286000" y="2209800"/>
            <a:ext cx="0" cy="228600"/>
          </a:xfrm>
          <a:prstGeom prst="straightConnector1">
            <a:avLst/>
          </a:prstGeom>
          <a:noFill/>
          <a:ln w="381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423" name="Text Box 39"/>
          <p:cNvSpPr txBox="1">
            <a:spLocks noChangeArrowheads="1"/>
          </p:cNvSpPr>
          <p:nvPr/>
        </p:nvSpPr>
        <p:spPr bwMode="auto">
          <a:xfrm>
            <a:off x="533400" y="6412468"/>
            <a:ext cx="9144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b="1" dirty="0">
                <a:solidFill>
                  <a:schemeClr val="folHlink"/>
                </a:solidFill>
              </a:rPr>
              <a:t>Teaching Point: </a:t>
            </a:r>
            <a:r>
              <a:rPr lang="en-US" sz="1600" b="1" dirty="0">
                <a:solidFill>
                  <a:schemeClr val="folHlink"/>
                </a:solidFill>
              </a:rPr>
              <a:t>everybody has some liability! And we mean everybody!</a:t>
            </a:r>
            <a:endParaRPr lang="en-US" sz="1800" b="1" dirty="0">
              <a:solidFill>
                <a:schemeClr val="folHlink"/>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70" name="AutoShape 74"/>
          <p:cNvSpPr>
            <a:spLocks noChangeArrowheads="1"/>
          </p:cNvSpPr>
          <p:nvPr/>
        </p:nvSpPr>
        <p:spPr bwMode="auto">
          <a:xfrm>
            <a:off x="5334000" y="5867400"/>
            <a:ext cx="838200" cy="914400"/>
          </a:xfrm>
          <a:prstGeom prst="rightArrowCallout">
            <a:avLst>
              <a:gd name="adj1" fmla="val 27273"/>
              <a:gd name="adj2" fmla="val 27273"/>
              <a:gd name="adj3" fmla="val 16667"/>
              <a:gd name="adj4" fmla="val 66667"/>
            </a:avLst>
          </a:prstGeom>
          <a:gradFill rotWithShape="1">
            <a:gsLst>
              <a:gs pos="0">
                <a:schemeClr val="bg1"/>
              </a:gs>
              <a:gs pos="100000">
                <a:srgbClr val="CC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698" name="Rectangle 3"/>
          <p:cNvSpPr>
            <a:spLocks noChangeArrowheads="1"/>
          </p:cNvSpPr>
          <p:nvPr/>
        </p:nvSpPr>
        <p:spPr bwMode="auto">
          <a:xfrm>
            <a:off x="5146675" y="1730375"/>
            <a:ext cx="173672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800" b="1">
                <a:latin typeface="Arial" charset="0"/>
              </a:rPr>
              <a:t>GoC HoA Afg</a:t>
            </a:r>
            <a:endParaRPr lang="en-US" sz="1200" b="1">
              <a:solidFill>
                <a:schemeClr val="accent2"/>
              </a:solidFill>
              <a:latin typeface="Arial" charset="0"/>
            </a:endParaRPr>
          </a:p>
        </p:txBody>
      </p:sp>
      <p:cxnSp>
        <p:nvCxnSpPr>
          <p:cNvPr id="29699" name="AutoShape 6"/>
          <p:cNvCxnSpPr>
            <a:cxnSpLocks noChangeShapeType="1"/>
            <a:stCxn id="29698" idx="2"/>
            <a:endCxn id="29718" idx="0"/>
          </p:cNvCxnSpPr>
          <p:nvPr/>
        </p:nvCxnSpPr>
        <p:spPr bwMode="auto">
          <a:xfrm flipH="1">
            <a:off x="4846638" y="2187575"/>
            <a:ext cx="1168400" cy="646113"/>
          </a:xfrm>
          <a:prstGeom prst="straightConnector1">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9700" name="AutoShape 8"/>
          <p:cNvCxnSpPr>
            <a:cxnSpLocks noChangeShapeType="1"/>
            <a:stCxn id="29738" idx="2"/>
            <a:endCxn id="29718" idx="0"/>
          </p:cNvCxnSpPr>
          <p:nvPr/>
        </p:nvCxnSpPr>
        <p:spPr bwMode="auto">
          <a:xfrm rot="16200000" flipH="1">
            <a:off x="3617913" y="1604962"/>
            <a:ext cx="319088" cy="2138363"/>
          </a:xfrm>
          <a:prstGeom prst="bentConnector3">
            <a:avLst>
              <a:gd name="adj1" fmla="val 51245"/>
            </a:avLst>
          </a:prstGeom>
          <a:noFill/>
          <a:ln w="63500">
            <a:solidFill>
              <a:schemeClr val="tx1"/>
            </a:solidFill>
            <a:miter lim="800000"/>
            <a:headEnd/>
            <a:tailEnd/>
          </a:ln>
          <a:extLst>
            <a:ext uri="{909E8E84-426E-40DD-AFC4-6F175D3DCCD1}">
              <a14:hiddenFill xmlns:a14="http://schemas.microsoft.com/office/drawing/2010/main">
                <a:noFill/>
              </a14:hiddenFill>
            </a:ext>
          </a:extLst>
        </p:spPr>
      </p:cxnSp>
      <p:sp>
        <p:nvSpPr>
          <p:cNvPr id="29701" name="Rectangle 9"/>
          <p:cNvSpPr>
            <a:spLocks noChangeArrowheads="1"/>
          </p:cNvSpPr>
          <p:nvPr/>
        </p:nvSpPr>
        <p:spPr bwMode="auto">
          <a:xfrm>
            <a:off x="1295400" y="3648075"/>
            <a:ext cx="1096963" cy="2746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100">
                <a:latin typeface="Arial" charset="0"/>
              </a:rPr>
              <a:t>CANADEM</a:t>
            </a:r>
          </a:p>
          <a:p>
            <a:pPr algn="ctr"/>
            <a:r>
              <a:rPr lang="en-US" sz="800">
                <a:latin typeface="Arial" charset="0"/>
              </a:rPr>
              <a:t>Finance Division </a:t>
            </a:r>
            <a:endParaRPr lang="en-US" sz="700">
              <a:latin typeface="Arial" charset="0"/>
            </a:endParaRPr>
          </a:p>
        </p:txBody>
      </p:sp>
      <p:sp>
        <p:nvSpPr>
          <p:cNvPr id="29702" name="Rectangle 10"/>
          <p:cNvSpPr>
            <a:spLocks noChangeArrowheads="1"/>
          </p:cNvSpPr>
          <p:nvPr/>
        </p:nvSpPr>
        <p:spPr bwMode="auto">
          <a:xfrm>
            <a:off x="1292225" y="3282950"/>
            <a:ext cx="1096963" cy="2746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100">
                <a:latin typeface="Arial" charset="0"/>
              </a:rPr>
              <a:t>CANADEM</a:t>
            </a:r>
          </a:p>
          <a:p>
            <a:pPr algn="ctr"/>
            <a:r>
              <a:rPr lang="en-US" sz="800">
                <a:latin typeface="Arial" charset="0"/>
              </a:rPr>
              <a:t>Deployment Division </a:t>
            </a:r>
            <a:endParaRPr lang="en-US" sz="700">
              <a:latin typeface="Arial" charset="0"/>
            </a:endParaRPr>
          </a:p>
        </p:txBody>
      </p:sp>
      <p:cxnSp>
        <p:nvCxnSpPr>
          <p:cNvPr id="29703" name="AutoShape 11"/>
          <p:cNvCxnSpPr>
            <a:cxnSpLocks noChangeShapeType="1"/>
            <a:stCxn id="29718" idx="1"/>
            <a:endCxn id="29710" idx="3"/>
          </p:cNvCxnSpPr>
          <p:nvPr/>
        </p:nvCxnSpPr>
        <p:spPr bwMode="auto">
          <a:xfrm flipH="1" flipV="1">
            <a:off x="2389188" y="3054350"/>
            <a:ext cx="1441450" cy="17463"/>
          </a:xfrm>
          <a:prstGeom prst="straightConnector1">
            <a:avLst/>
          </a:prstGeom>
          <a:noFill/>
          <a:ln w="76200" cap="rnd">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29704" name="AutoShape 12"/>
          <p:cNvCxnSpPr>
            <a:cxnSpLocks noChangeShapeType="1"/>
            <a:stCxn id="29718" idx="1"/>
            <a:endCxn id="29702" idx="3"/>
          </p:cNvCxnSpPr>
          <p:nvPr/>
        </p:nvCxnSpPr>
        <p:spPr bwMode="auto">
          <a:xfrm flipH="1">
            <a:off x="2389188" y="3071813"/>
            <a:ext cx="1441450" cy="349250"/>
          </a:xfrm>
          <a:prstGeom prst="straightConnector1">
            <a:avLst/>
          </a:prstGeom>
          <a:noFill/>
          <a:ln w="76200" cap="rnd">
            <a:solidFill>
              <a:schemeClr val="tx1"/>
            </a:solidFill>
            <a:prstDash val="sysDot"/>
            <a:round/>
            <a:headEnd/>
            <a:tailEnd/>
          </a:ln>
          <a:extLst>
            <a:ext uri="{909E8E84-426E-40DD-AFC4-6F175D3DCCD1}">
              <a14:hiddenFill xmlns:a14="http://schemas.microsoft.com/office/drawing/2010/main">
                <a:noFill/>
              </a14:hiddenFill>
            </a:ext>
          </a:extLst>
        </p:spPr>
      </p:cxnSp>
      <p:cxnSp>
        <p:nvCxnSpPr>
          <p:cNvPr id="29705" name="AutoShape 13"/>
          <p:cNvCxnSpPr>
            <a:cxnSpLocks noChangeShapeType="1"/>
            <a:stCxn id="29718" idx="1"/>
            <a:endCxn id="29701" idx="3"/>
          </p:cNvCxnSpPr>
          <p:nvPr/>
        </p:nvCxnSpPr>
        <p:spPr bwMode="auto">
          <a:xfrm flipH="1">
            <a:off x="2392363" y="3071813"/>
            <a:ext cx="1438275" cy="714375"/>
          </a:xfrm>
          <a:prstGeom prst="straightConnector1">
            <a:avLst/>
          </a:prstGeom>
          <a:noFill/>
          <a:ln w="76200" cap="rnd">
            <a:solidFill>
              <a:schemeClr val="tx1"/>
            </a:solidFill>
            <a:prstDash val="sysDot"/>
            <a:round/>
            <a:headEnd/>
            <a:tailEnd/>
          </a:ln>
          <a:extLst>
            <a:ext uri="{909E8E84-426E-40DD-AFC4-6F175D3DCCD1}">
              <a14:hiddenFill xmlns:a14="http://schemas.microsoft.com/office/drawing/2010/main">
                <a:noFill/>
              </a14:hiddenFill>
            </a:ext>
          </a:extLst>
        </p:spPr>
      </p:cxnSp>
      <p:sp>
        <p:nvSpPr>
          <p:cNvPr id="29706" name="Rectangle 22"/>
          <p:cNvSpPr>
            <a:spLocks noChangeArrowheads="1"/>
          </p:cNvSpPr>
          <p:nvPr/>
        </p:nvSpPr>
        <p:spPr bwMode="auto">
          <a:xfrm>
            <a:off x="5741988" y="4306888"/>
            <a:ext cx="2487612" cy="1519237"/>
          </a:xfrm>
          <a:prstGeom prst="rect">
            <a:avLst/>
          </a:prstGeom>
          <a:solidFill>
            <a:schemeClr val="bg1"/>
          </a:solidFill>
          <a:ln w="25400">
            <a:solidFill>
              <a:schemeClr val="tx1"/>
            </a:solidFill>
            <a:miter lim="800000"/>
            <a:headEnd/>
            <a:tailEnd/>
          </a:ln>
        </p:spPr>
        <p:txBody>
          <a:bodyPr anchor="ctr"/>
          <a:lstStyle/>
          <a:p>
            <a:pPr algn="ctr"/>
            <a:r>
              <a:rPr lang="en-US" sz="1600" b="1"/>
              <a:t>Technical Advisors</a:t>
            </a:r>
          </a:p>
          <a:p>
            <a:pPr algn="ctr"/>
            <a:endParaRPr lang="en-US" sz="800">
              <a:solidFill>
                <a:schemeClr val="accent2"/>
              </a:solidFill>
            </a:endParaRPr>
          </a:p>
          <a:p>
            <a:pPr algn="ctr"/>
            <a:r>
              <a:rPr lang="en-US" sz="1000"/>
              <a:t>TAs and the CGSO management team are consultants on contract to CANADEM whose operational authority can at times approximate management control, and CANADEM always retains contractual control</a:t>
            </a:r>
            <a:r>
              <a:rPr lang="en-US" sz="1000">
                <a:solidFill>
                  <a:schemeClr val="accent2"/>
                </a:solidFill>
              </a:rPr>
              <a:t>.</a:t>
            </a:r>
            <a:endParaRPr lang="en-US" sz="1000" b="1"/>
          </a:p>
        </p:txBody>
      </p:sp>
      <p:sp>
        <p:nvSpPr>
          <p:cNvPr id="29707" name="Rectangle 23"/>
          <p:cNvSpPr>
            <a:spLocks noChangeArrowheads="1"/>
          </p:cNvSpPr>
          <p:nvPr/>
        </p:nvSpPr>
        <p:spPr bwMode="auto">
          <a:xfrm>
            <a:off x="7650163" y="1298575"/>
            <a:ext cx="822325" cy="13255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b="1">
                <a:latin typeface="Arial" charset="0"/>
              </a:rPr>
              <a:t>GoA</a:t>
            </a:r>
            <a:endParaRPr lang="en-US" b="1">
              <a:solidFill>
                <a:schemeClr val="accent2"/>
              </a:solidFill>
              <a:latin typeface="Arial" charset="0"/>
            </a:endParaRPr>
          </a:p>
        </p:txBody>
      </p:sp>
      <p:cxnSp>
        <p:nvCxnSpPr>
          <p:cNvPr id="29708" name="AutoShape 24"/>
          <p:cNvCxnSpPr>
            <a:cxnSpLocks noChangeShapeType="1"/>
            <a:stCxn id="29751" idx="0"/>
            <a:endCxn id="29707" idx="2"/>
          </p:cNvCxnSpPr>
          <p:nvPr/>
        </p:nvCxnSpPr>
        <p:spPr bwMode="auto">
          <a:xfrm flipV="1">
            <a:off x="7573963" y="2624138"/>
            <a:ext cx="487362" cy="1662112"/>
          </a:xfrm>
          <a:prstGeom prst="straightConnector1">
            <a:avLst/>
          </a:prstGeom>
          <a:noFill/>
          <a:ln w="31750">
            <a:solidFill>
              <a:schemeClr val="tx1"/>
            </a:solidFill>
            <a:round/>
            <a:headEnd/>
            <a:tailEnd/>
          </a:ln>
          <a:extLst>
            <a:ext uri="{909E8E84-426E-40DD-AFC4-6F175D3DCCD1}">
              <a14:hiddenFill xmlns:a14="http://schemas.microsoft.com/office/drawing/2010/main">
                <a:noFill/>
              </a14:hiddenFill>
            </a:ext>
          </a:extLst>
        </p:spPr>
      </p:cxnSp>
      <p:sp>
        <p:nvSpPr>
          <p:cNvPr id="29709" name="Oval 25"/>
          <p:cNvSpPr>
            <a:spLocks noChangeArrowheads="1"/>
          </p:cNvSpPr>
          <p:nvPr/>
        </p:nvSpPr>
        <p:spPr bwMode="auto">
          <a:xfrm>
            <a:off x="5486400" y="4038600"/>
            <a:ext cx="152400" cy="15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b="1">
              <a:solidFill>
                <a:schemeClr val="accent2"/>
              </a:solidFill>
            </a:endParaRPr>
          </a:p>
        </p:txBody>
      </p:sp>
      <p:sp>
        <p:nvSpPr>
          <p:cNvPr id="29710" name="Rectangle 27"/>
          <p:cNvSpPr>
            <a:spLocks noChangeArrowheads="1"/>
          </p:cNvSpPr>
          <p:nvPr/>
        </p:nvSpPr>
        <p:spPr bwMode="auto">
          <a:xfrm>
            <a:off x="1292225" y="2916238"/>
            <a:ext cx="1096963" cy="274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100">
                <a:latin typeface="Arial" charset="0"/>
              </a:rPr>
              <a:t>CANADEM</a:t>
            </a:r>
          </a:p>
          <a:p>
            <a:pPr algn="ctr"/>
            <a:r>
              <a:rPr lang="en-US" sz="800">
                <a:latin typeface="Arial" charset="0"/>
              </a:rPr>
              <a:t>Roster Division</a:t>
            </a:r>
            <a:endParaRPr lang="en-US" sz="700">
              <a:latin typeface="Arial" charset="0"/>
            </a:endParaRPr>
          </a:p>
        </p:txBody>
      </p:sp>
      <p:cxnSp>
        <p:nvCxnSpPr>
          <p:cNvPr id="29711" name="AutoShape 30"/>
          <p:cNvCxnSpPr>
            <a:cxnSpLocks noChangeShapeType="1"/>
            <a:stCxn id="29738" idx="1"/>
            <a:endCxn id="29702" idx="1"/>
          </p:cNvCxnSpPr>
          <p:nvPr/>
        </p:nvCxnSpPr>
        <p:spPr bwMode="auto">
          <a:xfrm rot="10800000" flipV="1">
            <a:off x="1292225" y="2209800"/>
            <a:ext cx="428625" cy="1211263"/>
          </a:xfrm>
          <a:prstGeom prst="bentConnector3">
            <a:avLst>
              <a:gd name="adj1" fmla="val 153333"/>
            </a:avLst>
          </a:prstGeom>
          <a:noFill/>
          <a:ln w="38100">
            <a:solidFill>
              <a:schemeClr val="tx1"/>
            </a:solidFill>
            <a:miter lim="800000"/>
            <a:headEnd/>
            <a:tailEnd/>
          </a:ln>
          <a:extLst>
            <a:ext uri="{909E8E84-426E-40DD-AFC4-6F175D3DCCD1}">
              <a14:hiddenFill xmlns:a14="http://schemas.microsoft.com/office/drawing/2010/main">
                <a:noFill/>
              </a14:hiddenFill>
            </a:ext>
          </a:extLst>
        </p:spPr>
      </p:cxnSp>
      <p:cxnSp>
        <p:nvCxnSpPr>
          <p:cNvPr id="29712" name="AutoShape 31"/>
          <p:cNvCxnSpPr>
            <a:cxnSpLocks noChangeShapeType="1"/>
            <a:stCxn id="29738" idx="1"/>
            <a:endCxn id="29710" idx="1"/>
          </p:cNvCxnSpPr>
          <p:nvPr/>
        </p:nvCxnSpPr>
        <p:spPr bwMode="auto">
          <a:xfrm rot="10800000" flipV="1">
            <a:off x="1292225" y="2209800"/>
            <a:ext cx="428625" cy="844550"/>
          </a:xfrm>
          <a:prstGeom prst="bentConnector3">
            <a:avLst>
              <a:gd name="adj1" fmla="val 153333"/>
            </a:avLst>
          </a:prstGeom>
          <a:noFill/>
          <a:ln w="38100">
            <a:solidFill>
              <a:schemeClr val="tx1"/>
            </a:solidFill>
            <a:miter lim="800000"/>
            <a:headEnd/>
            <a:tailEnd/>
          </a:ln>
          <a:extLst>
            <a:ext uri="{909E8E84-426E-40DD-AFC4-6F175D3DCCD1}">
              <a14:hiddenFill xmlns:a14="http://schemas.microsoft.com/office/drawing/2010/main">
                <a:noFill/>
              </a14:hiddenFill>
            </a:ext>
          </a:extLst>
        </p:spPr>
      </p:cxnSp>
      <p:cxnSp>
        <p:nvCxnSpPr>
          <p:cNvPr id="29713" name="AutoShape 32"/>
          <p:cNvCxnSpPr>
            <a:cxnSpLocks noChangeShapeType="1"/>
            <a:stCxn id="29738" idx="1"/>
            <a:endCxn id="29701" idx="1"/>
          </p:cNvCxnSpPr>
          <p:nvPr/>
        </p:nvCxnSpPr>
        <p:spPr bwMode="auto">
          <a:xfrm rot="10800000" flipV="1">
            <a:off x="1295400" y="2209800"/>
            <a:ext cx="425450" cy="1576388"/>
          </a:xfrm>
          <a:prstGeom prst="bentConnector3">
            <a:avLst>
              <a:gd name="adj1" fmla="val 153731"/>
            </a:avLst>
          </a:prstGeom>
          <a:noFill/>
          <a:ln w="38100">
            <a:solidFill>
              <a:schemeClr val="tx1"/>
            </a:solidFill>
            <a:miter lim="800000"/>
            <a:headEnd/>
            <a:tailEnd/>
          </a:ln>
          <a:extLst>
            <a:ext uri="{909E8E84-426E-40DD-AFC4-6F175D3DCCD1}">
              <a14:hiddenFill xmlns:a14="http://schemas.microsoft.com/office/drawing/2010/main">
                <a:noFill/>
              </a14:hiddenFill>
            </a:ext>
          </a:extLst>
        </p:spPr>
      </p:cxnSp>
      <p:cxnSp>
        <p:nvCxnSpPr>
          <p:cNvPr id="29714" name="AutoShape 33"/>
          <p:cNvCxnSpPr>
            <a:cxnSpLocks noChangeShapeType="1"/>
            <a:stCxn id="29707" idx="1"/>
            <a:endCxn id="29718" idx="3"/>
          </p:cNvCxnSpPr>
          <p:nvPr/>
        </p:nvCxnSpPr>
        <p:spPr bwMode="auto">
          <a:xfrm flipH="1">
            <a:off x="5861050" y="1962150"/>
            <a:ext cx="1789113" cy="1109663"/>
          </a:xfrm>
          <a:prstGeom prst="straightConnector1">
            <a:avLst/>
          </a:prstGeom>
          <a:noFill/>
          <a:ln w="25400" cap="rnd">
            <a:solidFill>
              <a:schemeClr val="tx1"/>
            </a:solidFill>
            <a:prstDash val="sysDot"/>
            <a:round/>
            <a:headEnd/>
            <a:tailEnd/>
          </a:ln>
          <a:extLst>
            <a:ext uri="{909E8E84-426E-40DD-AFC4-6F175D3DCCD1}">
              <a14:hiddenFill xmlns:a14="http://schemas.microsoft.com/office/drawing/2010/main">
                <a:noFill/>
              </a14:hiddenFill>
            </a:ext>
          </a:extLst>
        </p:spPr>
      </p:cxnSp>
      <p:sp>
        <p:nvSpPr>
          <p:cNvPr id="29715" name="Oval 36"/>
          <p:cNvSpPr>
            <a:spLocks noChangeArrowheads="1"/>
          </p:cNvSpPr>
          <p:nvPr/>
        </p:nvSpPr>
        <p:spPr bwMode="auto">
          <a:xfrm>
            <a:off x="4800600" y="3048000"/>
            <a:ext cx="152400" cy="15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b="1">
              <a:solidFill>
                <a:schemeClr val="accent2"/>
              </a:solidFill>
            </a:endParaRPr>
          </a:p>
        </p:txBody>
      </p:sp>
      <p:sp>
        <p:nvSpPr>
          <p:cNvPr id="29717" name="Oval 45"/>
          <p:cNvSpPr>
            <a:spLocks noChangeArrowheads="1"/>
          </p:cNvSpPr>
          <p:nvPr/>
        </p:nvSpPr>
        <p:spPr bwMode="auto">
          <a:xfrm>
            <a:off x="1828800" y="2057400"/>
            <a:ext cx="152400" cy="152400"/>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sz="1800" b="1">
              <a:solidFill>
                <a:schemeClr val="accent2"/>
              </a:solidFill>
            </a:endParaRPr>
          </a:p>
        </p:txBody>
      </p:sp>
      <p:sp>
        <p:nvSpPr>
          <p:cNvPr id="29718" name="Rectangle 47"/>
          <p:cNvSpPr>
            <a:spLocks noChangeArrowheads="1"/>
          </p:cNvSpPr>
          <p:nvPr/>
        </p:nvSpPr>
        <p:spPr bwMode="auto">
          <a:xfrm>
            <a:off x="3840163" y="2843213"/>
            <a:ext cx="2011362" cy="457200"/>
          </a:xfrm>
          <a:prstGeom prst="rect">
            <a:avLst/>
          </a:prstGeom>
          <a:solidFill>
            <a:schemeClr val="bg1">
              <a:alpha val="98038"/>
            </a:schemeClr>
          </a:solidFill>
          <a:ln w="19050">
            <a:solidFill>
              <a:schemeClr val="tx1"/>
            </a:solidFill>
            <a:miter lim="800000"/>
            <a:headEnd/>
            <a:tailEnd/>
          </a:ln>
        </p:spPr>
        <p:txBody>
          <a:bodyPr wrap="none" anchor="ctr"/>
          <a:lstStyle/>
          <a:p>
            <a:pPr algn="ctr"/>
            <a:r>
              <a:rPr lang="en-US" sz="2000" b="1">
                <a:latin typeface="Arial" charset="0"/>
              </a:rPr>
              <a:t>CGSO Director</a:t>
            </a:r>
            <a:endParaRPr lang="en-US" sz="1200" b="1">
              <a:solidFill>
                <a:schemeClr val="accent2"/>
              </a:solidFill>
              <a:latin typeface="Arial" charset="0"/>
            </a:endParaRPr>
          </a:p>
        </p:txBody>
      </p:sp>
      <p:cxnSp>
        <p:nvCxnSpPr>
          <p:cNvPr id="29719" name="AutoShape 48"/>
          <p:cNvCxnSpPr>
            <a:cxnSpLocks noChangeShapeType="1"/>
            <a:stCxn id="29751" idx="0"/>
            <a:endCxn id="29698" idx="2"/>
          </p:cNvCxnSpPr>
          <p:nvPr/>
        </p:nvCxnSpPr>
        <p:spPr bwMode="auto">
          <a:xfrm flipH="1" flipV="1">
            <a:off x="6015038" y="2187575"/>
            <a:ext cx="1558925" cy="2098675"/>
          </a:xfrm>
          <a:prstGeom prst="straightConnector1">
            <a:avLst/>
          </a:prstGeom>
          <a:noFill/>
          <a:ln w="25400" cap="rnd">
            <a:solidFill>
              <a:schemeClr val="tx1"/>
            </a:solidFill>
            <a:prstDash val="sysDot"/>
            <a:round/>
            <a:headEnd/>
            <a:tailEnd/>
          </a:ln>
          <a:extLst>
            <a:ext uri="{909E8E84-426E-40DD-AFC4-6F175D3DCCD1}">
              <a14:hiddenFill xmlns:a14="http://schemas.microsoft.com/office/drawing/2010/main">
                <a:noFill/>
              </a14:hiddenFill>
            </a:ext>
          </a:extLst>
        </p:spPr>
      </p:cxnSp>
      <p:sp>
        <p:nvSpPr>
          <p:cNvPr id="29720" name="Rectangle 52"/>
          <p:cNvSpPr>
            <a:spLocks noChangeArrowheads="1"/>
          </p:cNvSpPr>
          <p:nvPr/>
        </p:nvSpPr>
        <p:spPr bwMode="auto">
          <a:xfrm>
            <a:off x="3694113" y="5111750"/>
            <a:ext cx="1574800" cy="511175"/>
          </a:xfrm>
          <a:prstGeom prst="rect">
            <a:avLst/>
          </a:prstGeom>
          <a:solidFill>
            <a:schemeClr val="bg1">
              <a:alpha val="98038"/>
            </a:schemeClr>
          </a:solidFill>
          <a:ln w="19050">
            <a:solidFill>
              <a:schemeClr val="tx1"/>
            </a:solidFill>
            <a:miter lim="800000"/>
            <a:headEnd/>
            <a:tailEnd/>
          </a:ln>
        </p:spPr>
        <p:txBody>
          <a:bodyPr anchor="ctr"/>
          <a:lstStyle/>
          <a:p>
            <a:pPr algn="ctr"/>
            <a:r>
              <a:rPr lang="en-US" sz="1600" b="1">
                <a:latin typeface="Arial" charset="0"/>
              </a:rPr>
              <a:t>LES </a:t>
            </a:r>
            <a:r>
              <a:rPr lang="en-US" sz="1200" b="1">
                <a:latin typeface="Arial" charset="0"/>
              </a:rPr>
              <a:t>Locally Engaged Staff</a:t>
            </a:r>
          </a:p>
        </p:txBody>
      </p:sp>
      <p:cxnSp>
        <p:nvCxnSpPr>
          <p:cNvPr id="29721" name="AutoShape 53"/>
          <p:cNvCxnSpPr>
            <a:cxnSpLocks noChangeShapeType="1"/>
            <a:stCxn id="29727" idx="2"/>
            <a:endCxn id="29720" idx="0"/>
          </p:cNvCxnSpPr>
          <p:nvPr/>
        </p:nvCxnSpPr>
        <p:spPr bwMode="auto">
          <a:xfrm flipH="1">
            <a:off x="4481513" y="4864100"/>
            <a:ext cx="4762" cy="238125"/>
          </a:xfrm>
          <a:prstGeom prst="straightConnector1">
            <a:avLst/>
          </a:prstGeom>
          <a:noFill/>
          <a:ln w="63500">
            <a:solidFill>
              <a:schemeClr val="tx1"/>
            </a:solidFill>
            <a:round/>
            <a:headEnd/>
            <a:tailEnd/>
          </a:ln>
          <a:extLst>
            <a:ext uri="{909E8E84-426E-40DD-AFC4-6F175D3DCCD1}">
              <a14:hiddenFill xmlns:a14="http://schemas.microsoft.com/office/drawing/2010/main">
                <a:noFill/>
              </a14:hiddenFill>
            </a:ext>
          </a:extLst>
        </p:spPr>
      </p:cxnSp>
      <p:cxnSp>
        <p:nvCxnSpPr>
          <p:cNvPr id="29722" name="AutoShape 54"/>
          <p:cNvCxnSpPr>
            <a:cxnSpLocks noChangeShapeType="1"/>
            <a:stCxn id="29744" idx="2"/>
            <a:endCxn id="29706" idx="0"/>
          </p:cNvCxnSpPr>
          <p:nvPr/>
        </p:nvCxnSpPr>
        <p:spPr bwMode="auto">
          <a:xfrm rot="16200000" flipH="1">
            <a:off x="5704681" y="3012282"/>
            <a:ext cx="423863" cy="2139950"/>
          </a:xfrm>
          <a:prstGeom prst="bentConnector3">
            <a:avLst>
              <a:gd name="adj1" fmla="val 50185"/>
            </a:avLst>
          </a:prstGeom>
          <a:noFill/>
          <a:ln w="63500">
            <a:solidFill>
              <a:schemeClr val="tx1"/>
            </a:solidFill>
            <a:miter lim="800000"/>
            <a:headEnd/>
            <a:tailEnd/>
          </a:ln>
          <a:extLst>
            <a:ext uri="{909E8E84-426E-40DD-AFC4-6F175D3DCCD1}">
              <a14:hiddenFill xmlns:a14="http://schemas.microsoft.com/office/drawing/2010/main">
                <a:noFill/>
              </a14:hiddenFill>
            </a:ext>
          </a:extLst>
        </p:spPr>
      </p:cxnSp>
      <p:sp>
        <p:nvSpPr>
          <p:cNvPr id="29723" name="Rectangle 55"/>
          <p:cNvSpPr>
            <a:spLocks noChangeArrowheads="1"/>
          </p:cNvSpPr>
          <p:nvPr/>
        </p:nvSpPr>
        <p:spPr bwMode="auto">
          <a:xfrm>
            <a:off x="5157788" y="1087438"/>
            <a:ext cx="1736725" cy="457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800" b="1">
                <a:latin typeface="Arial" charset="0"/>
              </a:rPr>
              <a:t>GoC Ottawa</a:t>
            </a:r>
            <a:endParaRPr lang="en-US" sz="1200" b="1">
              <a:solidFill>
                <a:schemeClr val="accent2"/>
              </a:solidFill>
              <a:latin typeface="Arial" charset="0"/>
            </a:endParaRPr>
          </a:p>
        </p:txBody>
      </p:sp>
      <p:cxnSp>
        <p:nvCxnSpPr>
          <p:cNvPr id="29724" name="AutoShape 56"/>
          <p:cNvCxnSpPr>
            <a:cxnSpLocks noChangeShapeType="1"/>
            <a:stCxn id="29723" idx="1"/>
            <a:endCxn id="29738" idx="3"/>
          </p:cNvCxnSpPr>
          <p:nvPr/>
        </p:nvCxnSpPr>
        <p:spPr bwMode="auto">
          <a:xfrm flipH="1">
            <a:off x="3695700" y="1316038"/>
            <a:ext cx="1462088" cy="893762"/>
          </a:xfrm>
          <a:prstGeom prst="straightConnector1">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cxnSp>
      <p:sp>
        <p:nvSpPr>
          <p:cNvPr id="29725" name="Rectangle 57"/>
          <p:cNvSpPr>
            <a:spLocks noChangeArrowheads="1"/>
          </p:cNvSpPr>
          <p:nvPr/>
        </p:nvSpPr>
        <p:spPr bwMode="auto">
          <a:xfrm>
            <a:off x="2085975" y="1144588"/>
            <a:ext cx="1244600" cy="6048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600" b="1">
                <a:latin typeface="Arial" charset="0"/>
              </a:rPr>
              <a:t>CANADEM</a:t>
            </a:r>
          </a:p>
          <a:p>
            <a:pPr algn="ctr"/>
            <a:r>
              <a:rPr lang="en-US" sz="1800" b="1">
                <a:latin typeface="Arial" charset="0"/>
              </a:rPr>
              <a:t>Board</a:t>
            </a:r>
            <a:endParaRPr lang="en-US" sz="1200" b="1">
              <a:solidFill>
                <a:schemeClr val="accent2"/>
              </a:solidFill>
              <a:latin typeface="Arial" charset="0"/>
            </a:endParaRPr>
          </a:p>
        </p:txBody>
      </p:sp>
      <p:cxnSp>
        <p:nvCxnSpPr>
          <p:cNvPr id="29726" name="AutoShape 58"/>
          <p:cNvCxnSpPr>
            <a:cxnSpLocks noChangeShapeType="1"/>
            <a:stCxn id="29725" idx="2"/>
            <a:endCxn id="29738" idx="0"/>
          </p:cNvCxnSpPr>
          <p:nvPr/>
        </p:nvCxnSpPr>
        <p:spPr bwMode="auto">
          <a:xfrm rot="5400000">
            <a:off x="2631281" y="1826419"/>
            <a:ext cx="155575" cy="1588"/>
          </a:xfrm>
          <a:prstGeom prst="straightConnector1">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9727" name="Rectangle 59"/>
          <p:cNvSpPr>
            <a:spLocks noChangeArrowheads="1"/>
          </p:cNvSpPr>
          <p:nvPr/>
        </p:nvSpPr>
        <p:spPr bwMode="auto">
          <a:xfrm>
            <a:off x="3571875" y="4306888"/>
            <a:ext cx="1828800" cy="547687"/>
          </a:xfrm>
          <a:prstGeom prst="rect">
            <a:avLst/>
          </a:prstGeom>
          <a:solidFill>
            <a:schemeClr val="bg1">
              <a:alpha val="98038"/>
            </a:schemeClr>
          </a:solidFill>
          <a:ln w="19050">
            <a:solidFill>
              <a:schemeClr val="tx1"/>
            </a:solidFill>
            <a:miter lim="800000"/>
            <a:headEnd/>
            <a:tailEnd/>
          </a:ln>
        </p:spPr>
        <p:txBody>
          <a:bodyPr anchor="ctr"/>
          <a:lstStyle/>
          <a:p>
            <a:pPr algn="ctr"/>
            <a:r>
              <a:rPr lang="en-US" sz="1400" b="1">
                <a:latin typeface="Arial" charset="0"/>
              </a:rPr>
              <a:t>Administration &amp; Logistics Manager</a:t>
            </a:r>
            <a:endParaRPr lang="en-US" sz="1400" b="1">
              <a:solidFill>
                <a:schemeClr val="accent2"/>
              </a:solidFill>
              <a:latin typeface="Arial" charset="0"/>
            </a:endParaRPr>
          </a:p>
        </p:txBody>
      </p:sp>
      <p:cxnSp>
        <p:nvCxnSpPr>
          <p:cNvPr id="29728" name="AutoShape 60"/>
          <p:cNvCxnSpPr>
            <a:cxnSpLocks noChangeShapeType="1"/>
            <a:stCxn id="29744" idx="2"/>
            <a:endCxn id="29727" idx="0"/>
          </p:cNvCxnSpPr>
          <p:nvPr/>
        </p:nvCxnSpPr>
        <p:spPr bwMode="auto">
          <a:xfrm rot="5400000">
            <a:off x="4452938" y="3903662"/>
            <a:ext cx="427038" cy="360363"/>
          </a:xfrm>
          <a:prstGeom prst="bentConnector3">
            <a:avLst>
              <a:gd name="adj1" fmla="val 49815"/>
            </a:avLst>
          </a:prstGeom>
          <a:noFill/>
          <a:ln w="63500">
            <a:solidFill>
              <a:schemeClr val="tx1"/>
            </a:solidFill>
            <a:miter lim="800000"/>
            <a:headEnd/>
            <a:tailEnd/>
          </a:ln>
          <a:extLst>
            <a:ext uri="{909E8E84-426E-40DD-AFC4-6F175D3DCCD1}">
              <a14:hiddenFill xmlns:a14="http://schemas.microsoft.com/office/drawing/2010/main">
                <a:noFill/>
              </a14:hiddenFill>
            </a:ext>
          </a:extLst>
        </p:spPr>
      </p:cxnSp>
      <p:grpSp>
        <p:nvGrpSpPr>
          <p:cNvPr id="29729" name="Group 51"/>
          <p:cNvGrpSpPr>
            <a:grpSpLocks/>
          </p:cNvGrpSpPr>
          <p:nvPr/>
        </p:nvGrpSpPr>
        <p:grpSpPr bwMode="auto">
          <a:xfrm>
            <a:off x="227013" y="5819775"/>
            <a:ext cx="5676900" cy="974725"/>
            <a:chOff x="149" y="3635"/>
            <a:chExt cx="3576" cy="614"/>
          </a:xfrm>
        </p:grpSpPr>
        <p:cxnSp>
          <p:nvCxnSpPr>
            <p:cNvPr id="29730" name="AutoShape 38"/>
            <p:cNvCxnSpPr>
              <a:cxnSpLocks noChangeShapeType="1"/>
            </p:cNvCxnSpPr>
            <p:nvPr/>
          </p:nvCxnSpPr>
          <p:spPr bwMode="auto">
            <a:xfrm>
              <a:off x="149" y="3869"/>
              <a:ext cx="888" cy="0"/>
            </a:xfrm>
            <a:prstGeom prst="straightConnector1">
              <a:avLst/>
            </a:prstGeom>
            <a:noFill/>
            <a:ln w="76200" cap="rnd">
              <a:solidFill>
                <a:schemeClr val="tx1"/>
              </a:solidFill>
              <a:prstDash val="sysDot"/>
              <a:round/>
              <a:headEnd/>
              <a:tailEnd/>
            </a:ln>
            <a:extLst>
              <a:ext uri="{909E8E84-426E-40DD-AFC4-6F175D3DCCD1}">
                <a14:hiddenFill xmlns:a14="http://schemas.microsoft.com/office/drawing/2010/main">
                  <a:noFill/>
                </a14:hiddenFill>
              </a:ext>
            </a:extLst>
          </p:spPr>
        </p:cxnSp>
        <p:sp>
          <p:nvSpPr>
            <p:cNvPr id="29731" name="Text Box 39"/>
            <p:cNvSpPr txBox="1">
              <a:spLocks noChangeArrowheads="1"/>
            </p:cNvSpPr>
            <p:nvPr/>
          </p:nvSpPr>
          <p:spPr bwMode="auto">
            <a:xfrm>
              <a:off x="1016" y="3635"/>
              <a:ext cx="245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r>
                <a:rPr lang="en-US" sz="1200">
                  <a:latin typeface="Arial" charset="0"/>
                </a:rPr>
                <a:t>Operational authority (ranging from staff to consultants)</a:t>
              </a:r>
            </a:p>
          </p:txBody>
        </p:sp>
        <p:sp>
          <p:nvSpPr>
            <p:cNvPr id="29732" name="Text Box 40"/>
            <p:cNvSpPr txBox="1">
              <a:spLocks noChangeArrowheads="1"/>
            </p:cNvSpPr>
            <p:nvPr/>
          </p:nvSpPr>
          <p:spPr bwMode="auto">
            <a:xfrm>
              <a:off x="1026" y="3917"/>
              <a:ext cx="93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r>
                <a:rPr lang="en-US" sz="1200">
                  <a:latin typeface="Arial" charset="0"/>
                </a:rPr>
                <a:t>Strategic Oversight</a:t>
              </a:r>
            </a:p>
          </p:txBody>
        </p:sp>
        <p:sp>
          <p:nvSpPr>
            <p:cNvPr id="29733" name="Text Box 41"/>
            <p:cNvSpPr txBox="1">
              <a:spLocks noChangeArrowheads="1"/>
            </p:cNvSpPr>
            <p:nvPr/>
          </p:nvSpPr>
          <p:spPr bwMode="auto">
            <a:xfrm>
              <a:off x="1026" y="4076"/>
              <a:ext cx="201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r>
                <a:rPr lang="en-US" sz="1200">
                  <a:latin typeface="Arial" charset="0"/>
                </a:rPr>
                <a:t>Coordination Linkages &amp; Information Sharing</a:t>
              </a:r>
            </a:p>
          </p:txBody>
        </p:sp>
        <p:cxnSp>
          <p:nvCxnSpPr>
            <p:cNvPr id="29734" name="AutoShape 42"/>
            <p:cNvCxnSpPr>
              <a:cxnSpLocks noChangeShapeType="1"/>
            </p:cNvCxnSpPr>
            <p:nvPr/>
          </p:nvCxnSpPr>
          <p:spPr bwMode="auto">
            <a:xfrm>
              <a:off x="171" y="4013"/>
              <a:ext cx="888" cy="0"/>
            </a:xfrm>
            <a:prstGeom prst="straightConnector1">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9735" name="AutoShape 43"/>
            <p:cNvCxnSpPr>
              <a:cxnSpLocks noChangeShapeType="1"/>
            </p:cNvCxnSpPr>
            <p:nvPr/>
          </p:nvCxnSpPr>
          <p:spPr bwMode="auto">
            <a:xfrm>
              <a:off x="171" y="4157"/>
              <a:ext cx="888" cy="0"/>
            </a:xfrm>
            <a:prstGeom prst="straightConnector1">
              <a:avLst/>
            </a:prstGeom>
            <a:noFill/>
            <a:ln w="25400">
              <a:solidFill>
                <a:schemeClr val="tx1"/>
              </a:solidFill>
              <a:prstDash val="sysDot"/>
              <a:round/>
              <a:headEnd/>
              <a:tailEnd/>
            </a:ln>
            <a:extLst>
              <a:ext uri="{909E8E84-426E-40DD-AFC4-6F175D3DCCD1}">
                <a14:hiddenFill xmlns:a14="http://schemas.microsoft.com/office/drawing/2010/main">
                  <a:noFill/>
                </a14:hiddenFill>
              </a:ext>
            </a:extLst>
          </p:spPr>
        </p:cxnSp>
        <p:sp>
          <p:nvSpPr>
            <p:cNvPr id="29736" name="Text Box 61"/>
            <p:cNvSpPr txBox="1">
              <a:spLocks noChangeArrowheads="1"/>
            </p:cNvSpPr>
            <p:nvPr/>
          </p:nvSpPr>
          <p:spPr bwMode="auto">
            <a:xfrm>
              <a:off x="1011" y="3785"/>
              <a:ext cx="271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fontAlgn="base">
                <a:spcBef>
                  <a:spcPct val="0"/>
                </a:spcBef>
                <a:spcAft>
                  <a:spcPct val="0"/>
                </a:spcAft>
                <a:defRPr sz="2400">
                  <a:solidFill>
                    <a:schemeClr val="tx1"/>
                  </a:solidFill>
                  <a:latin typeface="Times New Roman" pitchFamily="18" charset="0"/>
                </a:defRPr>
              </a:lvl6pPr>
              <a:lvl7pPr marL="2971800" indent="-228600" fontAlgn="base">
                <a:spcBef>
                  <a:spcPct val="0"/>
                </a:spcBef>
                <a:spcAft>
                  <a:spcPct val="0"/>
                </a:spcAft>
                <a:defRPr sz="2400">
                  <a:solidFill>
                    <a:schemeClr val="tx1"/>
                  </a:solidFill>
                  <a:latin typeface="Times New Roman" pitchFamily="18" charset="0"/>
                </a:defRPr>
              </a:lvl7pPr>
              <a:lvl8pPr marL="3429000" indent="-228600" fontAlgn="base">
                <a:spcBef>
                  <a:spcPct val="0"/>
                </a:spcBef>
                <a:spcAft>
                  <a:spcPct val="0"/>
                </a:spcAft>
                <a:defRPr sz="2400">
                  <a:solidFill>
                    <a:schemeClr val="tx1"/>
                  </a:solidFill>
                  <a:latin typeface="Times New Roman" pitchFamily="18" charset="0"/>
                </a:defRPr>
              </a:lvl8pPr>
              <a:lvl9pPr marL="3886200" indent="-228600" fontAlgn="base">
                <a:spcBef>
                  <a:spcPct val="0"/>
                </a:spcBef>
                <a:spcAft>
                  <a:spcPct val="0"/>
                </a:spcAft>
                <a:defRPr sz="2400">
                  <a:solidFill>
                    <a:schemeClr val="tx1"/>
                  </a:solidFill>
                  <a:latin typeface="Times New Roman" pitchFamily="18" charset="0"/>
                </a:defRPr>
              </a:lvl9pPr>
            </a:lstStyle>
            <a:p>
              <a:r>
                <a:rPr lang="en-US" sz="1200">
                  <a:latin typeface="Arial" charset="0"/>
                </a:rPr>
                <a:t>Working link between CANADEM-HQ and CANADEM-CGSO</a:t>
              </a:r>
            </a:p>
          </p:txBody>
        </p:sp>
        <p:cxnSp>
          <p:nvCxnSpPr>
            <p:cNvPr id="29737" name="AutoShape 62"/>
            <p:cNvCxnSpPr>
              <a:cxnSpLocks noChangeShapeType="1"/>
            </p:cNvCxnSpPr>
            <p:nvPr/>
          </p:nvCxnSpPr>
          <p:spPr bwMode="auto">
            <a:xfrm>
              <a:off x="161" y="3727"/>
              <a:ext cx="888" cy="0"/>
            </a:xfrm>
            <a:prstGeom prst="straightConnector1">
              <a:avLst/>
            </a:prstGeom>
            <a:noFill/>
            <a:ln w="38100">
              <a:solidFill>
                <a:schemeClr val="tx1"/>
              </a:solidFill>
              <a:round/>
              <a:headEnd/>
              <a:tailEnd/>
            </a:ln>
            <a:extLst>
              <a:ext uri="{909E8E84-426E-40DD-AFC4-6F175D3DCCD1}">
                <a14:hiddenFill xmlns:a14="http://schemas.microsoft.com/office/drawing/2010/main">
                  <a:noFill/>
                </a14:hiddenFill>
              </a:ext>
            </a:extLst>
          </p:spPr>
        </p:cxnSp>
      </p:grpSp>
      <p:sp>
        <p:nvSpPr>
          <p:cNvPr id="29738" name="Rectangle 7"/>
          <p:cNvSpPr>
            <a:spLocks noChangeArrowheads="1"/>
          </p:cNvSpPr>
          <p:nvPr/>
        </p:nvSpPr>
        <p:spPr bwMode="auto">
          <a:xfrm>
            <a:off x="1720850" y="1905000"/>
            <a:ext cx="1974850" cy="60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400" b="1">
                <a:latin typeface="Arial" charset="0"/>
              </a:rPr>
              <a:t>CANADEM Ottawa</a:t>
            </a:r>
          </a:p>
          <a:p>
            <a:pPr algn="ctr"/>
            <a:r>
              <a:rPr lang="en-US" sz="1400" b="1">
                <a:latin typeface="Arial" charset="0"/>
              </a:rPr>
              <a:t>Exec. Dir. </a:t>
            </a:r>
          </a:p>
        </p:txBody>
      </p:sp>
      <p:sp>
        <p:nvSpPr>
          <p:cNvPr id="29739" name="AutoShape 63"/>
          <p:cNvSpPr>
            <a:spLocks noChangeArrowheads="1"/>
          </p:cNvSpPr>
          <p:nvPr/>
        </p:nvSpPr>
        <p:spPr bwMode="auto">
          <a:xfrm>
            <a:off x="2451100" y="2332038"/>
            <a:ext cx="146050" cy="122237"/>
          </a:xfrm>
          <a:prstGeom prst="triangle">
            <a:avLst>
              <a:gd name="adj" fmla="val 500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txBody>
          <a:bodyPr wrap="none" anchor="ctr"/>
          <a:lstStyle/>
          <a:p>
            <a:endParaRPr lang="en-US" sz="1800" b="1">
              <a:solidFill>
                <a:schemeClr val="accent2"/>
              </a:solidFill>
            </a:endParaRPr>
          </a:p>
        </p:txBody>
      </p:sp>
      <p:sp>
        <p:nvSpPr>
          <p:cNvPr id="29740" name="Rectangle 64"/>
          <p:cNvSpPr>
            <a:spLocks noChangeArrowheads="1"/>
          </p:cNvSpPr>
          <p:nvPr/>
        </p:nvSpPr>
        <p:spPr bwMode="auto">
          <a:xfrm>
            <a:off x="2084388" y="4306888"/>
            <a:ext cx="1414462" cy="547687"/>
          </a:xfrm>
          <a:prstGeom prst="rect">
            <a:avLst/>
          </a:prstGeom>
          <a:solidFill>
            <a:schemeClr val="bg1">
              <a:alpha val="98038"/>
            </a:schemeClr>
          </a:solidFill>
          <a:ln w="19050">
            <a:solidFill>
              <a:schemeClr val="tx1"/>
            </a:solidFill>
            <a:miter lim="800000"/>
            <a:headEnd/>
            <a:tailEnd/>
          </a:ln>
        </p:spPr>
        <p:txBody>
          <a:bodyPr anchor="ctr"/>
          <a:lstStyle/>
          <a:p>
            <a:pPr algn="ctr"/>
            <a:r>
              <a:rPr lang="en-US" sz="1400" b="1">
                <a:latin typeface="Arial" charset="0"/>
              </a:rPr>
              <a:t>Security Team Leader</a:t>
            </a:r>
          </a:p>
        </p:txBody>
      </p:sp>
      <p:cxnSp>
        <p:nvCxnSpPr>
          <p:cNvPr id="29741" name="AutoShape 65"/>
          <p:cNvCxnSpPr>
            <a:cxnSpLocks noChangeShapeType="1"/>
            <a:stCxn id="29744" idx="2"/>
            <a:endCxn id="29740" idx="0"/>
          </p:cNvCxnSpPr>
          <p:nvPr/>
        </p:nvCxnSpPr>
        <p:spPr bwMode="auto">
          <a:xfrm rot="5400000">
            <a:off x="3606007" y="3056731"/>
            <a:ext cx="427038" cy="2054225"/>
          </a:xfrm>
          <a:prstGeom prst="bentConnector3">
            <a:avLst>
              <a:gd name="adj1" fmla="val 49815"/>
            </a:avLst>
          </a:prstGeom>
          <a:noFill/>
          <a:ln w="63500">
            <a:solidFill>
              <a:schemeClr val="tx1"/>
            </a:solidFill>
            <a:miter lim="800000"/>
            <a:headEnd/>
            <a:tailEnd/>
          </a:ln>
          <a:extLst>
            <a:ext uri="{909E8E84-426E-40DD-AFC4-6F175D3DCCD1}">
              <a14:hiddenFill xmlns:a14="http://schemas.microsoft.com/office/drawing/2010/main">
                <a:noFill/>
              </a14:hiddenFill>
            </a:ext>
          </a:extLst>
        </p:spPr>
      </p:cxnSp>
      <p:sp>
        <p:nvSpPr>
          <p:cNvPr id="29744" name="Rectangle 59"/>
          <p:cNvSpPr>
            <a:spLocks noChangeArrowheads="1"/>
          </p:cNvSpPr>
          <p:nvPr/>
        </p:nvSpPr>
        <p:spPr bwMode="auto">
          <a:xfrm>
            <a:off x="3840163" y="3403600"/>
            <a:ext cx="2011362" cy="457200"/>
          </a:xfrm>
          <a:prstGeom prst="rect">
            <a:avLst/>
          </a:prstGeom>
          <a:solidFill>
            <a:schemeClr val="bg1">
              <a:alpha val="98038"/>
            </a:schemeClr>
          </a:solidFill>
          <a:ln w="19050">
            <a:solidFill>
              <a:schemeClr val="tx1"/>
            </a:solidFill>
            <a:miter lim="800000"/>
            <a:headEnd/>
            <a:tailEnd/>
          </a:ln>
        </p:spPr>
        <p:txBody>
          <a:bodyPr anchor="ctr"/>
          <a:lstStyle/>
          <a:p>
            <a:pPr algn="ctr"/>
            <a:r>
              <a:rPr lang="en-US" sz="1800" b="1">
                <a:latin typeface="Arial" charset="0"/>
              </a:rPr>
              <a:t>Deputy Director</a:t>
            </a:r>
            <a:endParaRPr lang="en-US" sz="1800" b="1">
              <a:solidFill>
                <a:schemeClr val="accent2"/>
              </a:solidFill>
              <a:latin typeface="Arial" charset="0"/>
            </a:endParaRPr>
          </a:p>
        </p:txBody>
      </p:sp>
      <p:cxnSp>
        <p:nvCxnSpPr>
          <p:cNvPr id="29745" name="AutoShape 54"/>
          <p:cNvCxnSpPr>
            <a:cxnSpLocks noChangeShapeType="1"/>
            <a:stCxn id="29723" idx="2"/>
            <a:endCxn id="29698" idx="0"/>
          </p:cNvCxnSpPr>
          <p:nvPr/>
        </p:nvCxnSpPr>
        <p:spPr bwMode="auto">
          <a:xfrm flipH="1">
            <a:off x="6015038" y="1544638"/>
            <a:ext cx="11112" cy="185737"/>
          </a:xfrm>
          <a:prstGeom prst="straightConnector1">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9746" name="AutoShape 33"/>
          <p:cNvCxnSpPr>
            <a:cxnSpLocks noChangeShapeType="1"/>
            <a:stCxn id="29707" idx="1"/>
            <a:endCxn id="29698" idx="3"/>
          </p:cNvCxnSpPr>
          <p:nvPr/>
        </p:nvCxnSpPr>
        <p:spPr bwMode="auto">
          <a:xfrm flipH="1" flipV="1">
            <a:off x="6883400" y="1958975"/>
            <a:ext cx="766763" cy="3175"/>
          </a:xfrm>
          <a:prstGeom prst="straightConnector1">
            <a:avLst/>
          </a:prstGeom>
          <a:noFill/>
          <a:ln w="25400" cap="rnd">
            <a:solidFill>
              <a:schemeClr val="tx1"/>
            </a:solidFill>
            <a:prstDash val="sysDot"/>
            <a:round/>
            <a:headEnd/>
            <a:tailEnd/>
          </a:ln>
          <a:extLst>
            <a:ext uri="{909E8E84-426E-40DD-AFC4-6F175D3DCCD1}">
              <a14:hiddenFill xmlns:a14="http://schemas.microsoft.com/office/drawing/2010/main">
                <a:noFill/>
              </a14:hiddenFill>
            </a:ext>
          </a:extLst>
        </p:spPr>
      </p:cxnSp>
      <p:sp>
        <p:nvSpPr>
          <p:cNvPr id="29747" name="Rectangle 64"/>
          <p:cNvSpPr>
            <a:spLocks noChangeArrowheads="1"/>
          </p:cNvSpPr>
          <p:nvPr/>
        </p:nvSpPr>
        <p:spPr bwMode="auto">
          <a:xfrm>
            <a:off x="2084388" y="5046663"/>
            <a:ext cx="1414462" cy="576262"/>
          </a:xfrm>
          <a:prstGeom prst="rect">
            <a:avLst/>
          </a:prstGeom>
          <a:solidFill>
            <a:schemeClr val="bg1">
              <a:alpha val="98038"/>
            </a:schemeClr>
          </a:solidFill>
          <a:ln w="19050">
            <a:solidFill>
              <a:schemeClr val="tx1"/>
            </a:solidFill>
            <a:miter lim="800000"/>
            <a:headEnd/>
            <a:tailEnd/>
          </a:ln>
        </p:spPr>
        <p:txBody>
          <a:bodyPr anchor="ctr"/>
          <a:lstStyle/>
          <a:p>
            <a:pPr algn="ctr"/>
            <a:r>
              <a:rPr lang="en-US" sz="1200" b="1">
                <a:latin typeface="Arial" charset="0"/>
              </a:rPr>
              <a:t>MSU, guards, drivers</a:t>
            </a:r>
          </a:p>
        </p:txBody>
      </p:sp>
      <p:cxnSp>
        <p:nvCxnSpPr>
          <p:cNvPr id="29748" name="AutoShape 53"/>
          <p:cNvCxnSpPr>
            <a:cxnSpLocks noChangeShapeType="1"/>
            <a:stCxn id="29740" idx="2"/>
            <a:endCxn id="29747" idx="0"/>
          </p:cNvCxnSpPr>
          <p:nvPr/>
        </p:nvCxnSpPr>
        <p:spPr bwMode="auto">
          <a:xfrm>
            <a:off x="2792413" y="4864100"/>
            <a:ext cx="0" cy="173038"/>
          </a:xfrm>
          <a:prstGeom prst="straightConnector1">
            <a:avLst/>
          </a:prstGeom>
          <a:noFill/>
          <a:ln w="63500">
            <a:solidFill>
              <a:schemeClr val="tx1"/>
            </a:solidFill>
            <a:round/>
            <a:headEnd/>
            <a:tailEnd/>
          </a:ln>
          <a:extLst>
            <a:ext uri="{909E8E84-426E-40DD-AFC4-6F175D3DCCD1}">
              <a14:hiddenFill xmlns:a14="http://schemas.microsoft.com/office/drawing/2010/main">
                <a:noFill/>
              </a14:hiddenFill>
            </a:ext>
          </a:extLst>
        </p:spPr>
      </p:cxnSp>
      <p:cxnSp>
        <p:nvCxnSpPr>
          <p:cNvPr id="29749" name="AutoShape 53"/>
          <p:cNvCxnSpPr>
            <a:cxnSpLocks noChangeShapeType="1"/>
            <a:stCxn id="29718" idx="2"/>
            <a:endCxn id="29744" idx="0"/>
          </p:cNvCxnSpPr>
          <p:nvPr/>
        </p:nvCxnSpPr>
        <p:spPr bwMode="auto">
          <a:xfrm>
            <a:off x="4846638" y="3309938"/>
            <a:ext cx="0" cy="84137"/>
          </a:xfrm>
          <a:prstGeom prst="straightConnector1">
            <a:avLst/>
          </a:prstGeom>
          <a:noFill/>
          <a:ln w="63500">
            <a:solidFill>
              <a:schemeClr val="tx1"/>
            </a:solidFill>
            <a:round/>
            <a:headEnd/>
            <a:tailEnd/>
          </a:ln>
          <a:extLst>
            <a:ext uri="{909E8E84-426E-40DD-AFC4-6F175D3DCCD1}">
              <a14:hiddenFill xmlns:a14="http://schemas.microsoft.com/office/drawing/2010/main">
                <a:noFill/>
              </a14:hiddenFill>
            </a:ext>
          </a:extLst>
        </p:spPr>
      </p:cxnSp>
      <p:sp>
        <p:nvSpPr>
          <p:cNvPr id="21550" name="Rectangle 6"/>
          <p:cNvSpPr txBox="1">
            <a:spLocks noGrp="1" noChangeArrowheads="1"/>
          </p:cNvSpPr>
          <p:nvPr/>
        </p:nvSpPr>
        <p:spPr bwMode="auto">
          <a:xfrm>
            <a:off x="5276850" y="6562725"/>
            <a:ext cx="3895725" cy="298450"/>
          </a:xfrm>
          <a:prstGeom prst="rect">
            <a:avLst/>
          </a:prstGeom>
          <a:noFill/>
          <a:ln>
            <a:miter lim="800000"/>
            <a:headEnd/>
            <a:tailEnd/>
          </a:ln>
        </p:spPr>
        <p:txBody>
          <a:bodyPr/>
          <a:lstStyle/>
          <a:p>
            <a:pPr algn="r">
              <a:defRPr/>
            </a:pPr>
            <a:r>
              <a:rPr lang="en-US" sz="800" b="1">
                <a:solidFill>
                  <a:srgbClr val="336699"/>
                </a:solidFill>
                <a:latin typeface="+mn-lt"/>
              </a:rPr>
              <a:t>CANADEM CGSO Doctrine &amp; Procedures   </a:t>
            </a:r>
            <a:fld id="{0C27B030-89E0-4DD0-83F2-26E29138E874}" type="slidenum">
              <a:rPr lang="en-US" sz="1400" b="1">
                <a:solidFill>
                  <a:srgbClr val="336699"/>
                </a:solidFill>
                <a:latin typeface="+mn-lt"/>
              </a:rPr>
              <a:pPr algn="r">
                <a:defRPr/>
              </a:pPr>
              <a:t>14</a:t>
            </a:fld>
            <a:endParaRPr lang="en-US" sz="800" b="1">
              <a:solidFill>
                <a:srgbClr val="336699"/>
              </a:solidFill>
              <a:latin typeface="+mn-lt"/>
            </a:endParaRPr>
          </a:p>
        </p:txBody>
      </p:sp>
      <p:sp>
        <p:nvSpPr>
          <p:cNvPr id="29751" name="AutoShape 43"/>
          <p:cNvSpPr>
            <a:spLocks noChangeArrowheads="1"/>
          </p:cNvSpPr>
          <p:nvPr/>
        </p:nvSpPr>
        <p:spPr bwMode="auto">
          <a:xfrm>
            <a:off x="7497763" y="4286250"/>
            <a:ext cx="152400" cy="166688"/>
          </a:xfrm>
          <a:prstGeom prst="triangle">
            <a:avLst>
              <a:gd name="adj" fmla="val 5000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p>
            <a:endParaRPr lang="en-US" sz="1400" b="1">
              <a:solidFill>
                <a:schemeClr val="accent2"/>
              </a:solidFill>
            </a:endParaRPr>
          </a:p>
        </p:txBody>
      </p:sp>
      <p:sp>
        <p:nvSpPr>
          <p:cNvPr id="29755" name="Rectangle 59"/>
          <p:cNvSpPr>
            <a:spLocks noChangeArrowheads="1"/>
          </p:cNvSpPr>
          <p:nvPr/>
        </p:nvSpPr>
        <p:spPr bwMode="auto">
          <a:xfrm>
            <a:off x="6172200" y="5867400"/>
            <a:ext cx="2971800" cy="685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1200" b="1"/>
              <a:t>Always results in liability of some sort, albeit to varying degrees</a:t>
            </a:r>
          </a:p>
        </p:txBody>
      </p:sp>
      <p:sp>
        <p:nvSpPr>
          <p:cNvPr id="29756" name="AutoShape 60"/>
          <p:cNvSpPr>
            <a:spLocks noChangeArrowheads="1"/>
          </p:cNvSpPr>
          <p:nvPr/>
        </p:nvSpPr>
        <p:spPr bwMode="auto">
          <a:xfrm>
            <a:off x="3276600" y="5105400"/>
            <a:ext cx="152400" cy="1524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0" name="AutoShape 64"/>
          <p:cNvSpPr>
            <a:spLocks noChangeArrowheads="1"/>
          </p:cNvSpPr>
          <p:nvPr/>
        </p:nvSpPr>
        <p:spPr bwMode="auto">
          <a:xfrm>
            <a:off x="3505200" y="1828800"/>
            <a:ext cx="838200" cy="7620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1" name="AutoShape 65"/>
          <p:cNvSpPr>
            <a:spLocks noChangeArrowheads="1"/>
          </p:cNvSpPr>
          <p:nvPr/>
        </p:nvSpPr>
        <p:spPr bwMode="auto">
          <a:xfrm>
            <a:off x="3200400" y="10668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2" name="AutoShape 66"/>
          <p:cNvSpPr>
            <a:spLocks noChangeArrowheads="1"/>
          </p:cNvSpPr>
          <p:nvPr/>
        </p:nvSpPr>
        <p:spPr bwMode="auto">
          <a:xfrm>
            <a:off x="5715000" y="27432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3" name="AutoShape 67"/>
          <p:cNvSpPr>
            <a:spLocks noChangeArrowheads="1"/>
          </p:cNvSpPr>
          <p:nvPr/>
        </p:nvSpPr>
        <p:spPr bwMode="auto">
          <a:xfrm>
            <a:off x="5715000" y="33528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4" name="AutoShape 68"/>
          <p:cNvSpPr>
            <a:spLocks noChangeArrowheads="1"/>
          </p:cNvSpPr>
          <p:nvPr/>
        </p:nvSpPr>
        <p:spPr bwMode="auto">
          <a:xfrm>
            <a:off x="6705600" y="16002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5" name="AutoShape 69"/>
          <p:cNvSpPr>
            <a:spLocks noChangeArrowheads="1"/>
          </p:cNvSpPr>
          <p:nvPr/>
        </p:nvSpPr>
        <p:spPr bwMode="auto">
          <a:xfrm>
            <a:off x="8305800" y="13716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6" name="AutoShape 70"/>
          <p:cNvSpPr>
            <a:spLocks noChangeArrowheads="1"/>
          </p:cNvSpPr>
          <p:nvPr/>
        </p:nvSpPr>
        <p:spPr bwMode="auto">
          <a:xfrm>
            <a:off x="6781800" y="9906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7" name="AutoShape 71"/>
          <p:cNvSpPr>
            <a:spLocks noChangeArrowheads="1"/>
          </p:cNvSpPr>
          <p:nvPr/>
        </p:nvSpPr>
        <p:spPr bwMode="auto">
          <a:xfrm>
            <a:off x="3200400" y="41910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68" name="AutoShape 72"/>
          <p:cNvSpPr>
            <a:spLocks noChangeArrowheads="1"/>
          </p:cNvSpPr>
          <p:nvPr/>
        </p:nvSpPr>
        <p:spPr bwMode="auto">
          <a:xfrm>
            <a:off x="6934200" y="62484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1" name="AutoShape 75"/>
          <p:cNvSpPr>
            <a:spLocks noChangeArrowheads="1"/>
          </p:cNvSpPr>
          <p:nvPr/>
        </p:nvSpPr>
        <p:spPr bwMode="auto">
          <a:xfrm>
            <a:off x="5257800" y="4343400"/>
            <a:ext cx="152400" cy="1524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2" name="AutoShape 76"/>
          <p:cNvSpPr>
            <a:spLocks noChangeArrowheads="1"/>
          </p:cNvSpPr>
          <p:nvPr/>
        </p:nvSpPr>
        <p:spPr bwMode="auto">
          <a:xfrm>
            <a:off x="2209800" y="28194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3" name="AutoShape 77"/>
          <p:cNvSpPr>
            <a:spLocks noChangeArrowheads="1"/>
          </p:cNvSpPr>
          <p:nvPr/>
        </p:nvSpPr>
        <p:spPr bwMode="auto">
          <a:xfrm>
            <a:off x="2209800" y="32004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4" name="AutoShape 78"/>
          <p:cNvSpPr>
            <a:spLocks noChangeArrowheads="1"/>
          </p:cNvSpPr>
          <p:nvPr/>
        </p:nvSpPr>
        <p:spPr bwMode="auto">
          <a:xfrm>
            <a:off x="2209800" y="3581400"/>
            <a:ext cx="304800" cy="3048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5" name="AutoShape 79"/>
          <p:cNvSpPr>
            <a:spLocks noChangeArrowheads="1"/>
          </p:cNvSpPr>
          <p:nvPr/>
        </p:nvSpPr>
        <p:spPr bwMode="auto">
          <a:xfrm>
            <a:off x="8077200" y="4191000"/>
            <a:ext cx="457200" cy="4572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778" name="Rectangle 82"/>
          <p:cNvSpPr>
            <a:spLocks noChangeArrowheads="1"/>
          </p:cNvSpPr>
          <p:nvPr/>
        </p:nvSpPr>
        <p:spPr bwMode="auto">
          <a:xfrm>
            <a:off x="1219200" y="228600"/>
            <a:ext cx="7391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lgn="ctr" eaLnBrk="0" hangingPunct="0"/>
            <a:r>
              <a:rPr lang="en-US" sz="2000" b="1">
                <a:solidFill>
                  <a:srgbClr val="006699"/>
                </a:solidFill>
                <a:latin typeface="Arial" charset="0"/>
              </a:rPr>
              <a:t>‘</a:t>
            </a:r>
            <a:r>
              <a:rPr lang="en-US" sz="2000" b="1">
                <a:solidFill>
                  <a:srgbClr val="336699"/>
                </a:solidFill>
                <a:latin typeface="Arial" charset="0"/>
              </a:rPr>
              <a:t>Org Chart’ of Relative Liability for CANADEM Deployed Personnel CANADEM-CGSO Afghanistan May 2010</a:t>
            </a:r>
            <a:r>
              <a:rPr lang="en-US" sz="2000" b="1">
                <a:solidFill>
                  <a:schemeClr val="tx2"/>
                </a:solidFill>
                <a:latin typeface="Arial" charset="0"/>
              </a:rPr>
              <a:t> </a:t>
            </a:r>
          </a:p>
        </p:txBody>
      </p:sp>
      <p:sp>
        <p:nvSpPr>
          <p:cNvPr id="29779" name="AutoShape 83"/>
          <p:cNvSpPr>
            <a:spLocks noChangeArrowheads="1"/>
          </p:cNvSpPr>
          <p:nvPr/>
        </p:nvSpPr>
        <p:spPr bwMode="auto">
          <a:xfrm>
            <a:off x="5029200" y="5181600"/>
            <a:ext cx="152400" cy="1524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38" y="177463"/>
            <a:ext cx="8162925" cy="1446550"/>
          </a:xfrm>
        </p:spPr>
        <p:txBody>
          <a:bodyPr/>
          <a:lstStyle/>
          <a:p>
            <a:r>
              <a:rPr lang="en-CA" dirty="0"/>
              <a:t>Legal Liability </a:t>
            </a:r>
            <a:br>
              <a:rPr lang="en-CA" dirty="0"/>
            </a:br>
            <a:r>
              <a:rPr lang="en-CA" dirty="0"/>
              <a:t>…</a:t>
            </a:r>
            <a:r>
              <a:rPr lang="en-CA" sz="3600" b="1" dirty="0">
                <a:latin typeface="Bradley Hand ITC" panose="03070402050302030203" pitchFamily="66" charset="0"/>
              </a:rPr>
              <a:t>can CANADEM be sued?</a:t>
            </a:r>
            <a:endParaRPr lang="en-CA" sz="6600" b="1" dirty="0">
              <a:latin typeface="Bradley Hand ITC" panose="03070402050302030203" pitchFamily="66" charset="0"/>
            </a:endParaRPr>
          </a:p>
        </p:txBody>
      </p:sp>
      <p:sp>
        <p:nvSpPr>
          <p:cNvPr id="3" name="Content Placeholder 2"/>
          <p:cNvSpPr>
            <a:spLocks noGrp="1"/>
          </p:cNvSpPr>
          <p:nvPr>
            <p:ph idx="1"/>
          </p:nvPr>
        </p:nvSpPr>
        <p:spPr>
          <a:xfrm>
            <a:off x="609600" y="1905000"/>
            <a:ext cx="8305800" cy="4876800"/>
          </a:xfrm>
        </p:spPr>
        <p:txBody>
          <a:bodyPr/>
          <a:lstStyle/>
          <a:p>
            <a:r>
              <a:rPr lang="en-CA" sz="1600" dirty="0"/>
              <a:t>So far not, but yes we can be sued.  </a:t>
            </a:r>
          </a:p>
          <a:p>
            <a:pPr marL="400050" lvl="1" indent="0"/>
            <a:r>
              <a:rPr lang="en-CA" sz="1100" dirty="0"/>
              <a:t>The courts will decide if we have sufficiently met our duty of care. </a:t>
            </a:r>
          </a:p>
          <a:p>
            <a:pPr marL="400050" lvl="1" indent="0"/>
            <a:r>
              <a:rPr lang="en-CA" sz="1100" dirty="0"/>
              <a:t>They look at the actual events, but know that nobody can prevent every risk event, so the courts, barring laws or contracts* to the contrary, will apply the ‘reasonable’ person test:</a:t>
            </a:r>
          </a:p>
          <a:p>
            <a:pPr marL="914400" lvl="2" indent="0">
              <a:buNone/>
            </a:pPr>
            <a:r>
              <a:rPr lang="en-CA" sz="1400" dirty="0"/>
              <a:t>Did CANADEM do everything that a </a:t>
            </a:r>
            <a:r>
              <a:rPr lang="en-CA" sz="1400" b="1" dirty="0"/>
              <a:t>‘reasonable’ individual/agency</a:t>
            </a:r>
            <a:r>
              <a:rPr lang="en-CA" sz="1400" dirty="0"/>
              <a:t> would do to mitigate </a:t>
            </a:r>
            <a:r>
              <a:rPr lang="en-CA" sz="1400" b="1" dirty="0"/>
              <a:t>‘reasonably’ likely </a:t>
            </a:r>
            <a:r>
              <a:rPr lang="en-CA" sz="1400" dirty="0"/>
              <a:t>events.</a:t>
            </a:r>
          </a:p>
          <a:p>
            <a:pPr marL="914400" lvl="2" indent="0">
              <a:buNone/>
            </a:pPr>
            <a:endParaRPr lang="en-CA" sz="1050" dirty="0"/>
          </a:p>
          <a:p>
            <a:r>
              <a:rPr lang="en-CA" sz="1400" dirty="0"/>
              <a:t>Can CANADEM </a:t>
            </a:r>
            <a:r>
              <a:rPr lang="en-CA" sz="1400" b="1" dirty="0"/>
              <a:t>prove</a:t>
            </a:r>
            <a:r>
              <a:rPr lang="en-CA" sz="1400" dirty="0"/>
              <a:t> (e.g. document) that we: </a:t>
            </a:r>
          </a:p>
          <a:p>
            <a:pPr lvl="1">
              <a:buFont typeface="+mj-lt"/>
              <a:buAutoNum type="arabicPeriod"/>
            </a:pPr>
            <a:r>
              <a:rPr lang="en-CA" sz="1400" dirty="0"/>
              <a:t>Identified all ‘reasonably’ likely risks, e.g. documented ops gaming; and</a:t>
            </a:r>
          </a:p>
          <a:p>
            <a:pPr lvl="1">
              <a:buFont typeface="+mj-lt"/>
              <a:buAutoNum type="arabicPeriod"/>
            </a:pPr>
            <a:r>
              <a:rPr lang="en-CA" sz="1400" dirty="0"/>
              <a:t>Have we legally (contractually*) transferred certain risks, e.g. through insurance, or to sub-contractors including consultants; and </a:t>
            </a:r>
          </a:p>
          <a:p>
            <a:pPr lvl="1">
              <a:buFont typeface="+mj-lt"/>
              <a:buAutoNum type="arabicPeriod"/>
            </a:pPr>
            <a:r>
              <a:rPr lang="en-CA" sz="1400" dirty="0"/>
              <a:t>For all remaining risks did we take ‘reasonable’ mitigating measures such as</a:t>
            </a:r>
          </a:p>
          <a:p>
            <a:pPr marL="914400" lvl="2" indent="0">
              <a:buNone/>
            </a:pPr>
            <a:r>
              <a:rPr lang="en-CA" sz="1200" dirty="0"/>
              <a:t>a. Clear lines of authority &amp; responsibility, with responsibilities set at the right level, </a:t>
            </a:r>
          </a:p>
          <a:p>
            <a:pPr marL="914400" lvl="2" indent="0">
              <a:buNone/>
            </a:pPr>
            <a:r>
              <a:rPr lang="en-CA" sz="1200" dirty="0"/>
              <a:t>     e.g. subsidiarity and primaries;</a:t>
            </a:r>
          </a:p>
          <a:p>
            <a:pPr marL="914400" lvl="2" indent="0">
              <a:buNone/>
            </a:pPr>
            <a:r>
              <a:rPr lang="en-CA" sz="1200" dirty="0"/>
              <a:t>b. Risk and security analyses both initially, and then regularly reviewed/updated</a:t>
            </a:r>
          </a:p>
          <a:p>
            <a:pPr marL="914400" lvl="2" indent="0">
              <a:buNone/>
            </a:pPr>
            <a:r>
              <a:rPr lang="en-CA" sz="1200" dirty="0"/>
              <a:t>c. Resultant contingency plans and procedures (SOPs), also regularly reviewed/updated</a:t>
            </a:r>
          </a:p>
          <a:p>
            <a:pPr marL="914400" lvl="2" indent="0">
              <a:buNone/>
            </a:pPr>
            <a:r>
              <a:rPr lang="en-CA" sz="1200" dirty="0"/>
              <a:t>d. Sufficient training &amp; information sharing with/between:</a:t>
            </a:r>
          </a:p>
          <a:p>
            <a:pPr lvl="3"/>
            <a:r>
              <a:rPr lang="en-CA" sz="1200" dirty="0"/>
              <a:t>All individuals so that they can mitigate risk</a:t>
            </a:r>
          </a:p>
          <a:p>
            <a:pPr lvl="3"/>
            <a:r>
              <a:rPr lang="en-CA" sz="1200" dirty="0"/>
              <a:t>Key staff so that they can mitigate risk and ensure that others are mitigating theirs. </a:t>
            </a:r>
          </a:p>
        </p:txBody>
      </p:sp>
      <p:sp>
        <p:nvSpPr>
          <p:cNvPr id="5" name="Slide Number Placeholder 4"/>
          <p:cNvSpPr>
            <a:spLocks noGrp="1"/>
          </p:cNvSpPr>
          <p:nvPr>
            <p:ph type="sldNum" sz="quarter" idx="12"/>
          </p:nvPr>
        </p:nvSpPr>
        <p:spPr/>
        <p:txBody>
          <a:bodyPr/>
          <a:lstStyle/>
          <a:p>
            <a:fld id="{F881BA98-6E42-49A8-B35B-2B853D1E4922}" type="slidenum">
              <a:rPr lang="en-US" smtClean="0"/>
              <a:pPr/>
              <a:t>15</a:t>
            </a:fld>
            <a:endParaRPr lang="en-US"/>
          </a:p>
        </p:txBody>
      </p:sp>
      <p:sp>
        <p:nvSpPr>
          <p:cNvPr id="6" name="TextBox 5"/>
          <p:cNvSpPr txBox="1"/>
          <p:nvPr/>
        </p:nvSpPr>
        <p:spPr>
          <a:xfrm>
            <a:off x="457200" y="6172200"/>
            <a:ext cx="8001001" cy="615553"/>
          </a:xfrm>
          <a:prstGeom prst="rect">
            <a:avLst/>
          </a:prstGeom>
          <a:noFill/>
        </p:spPr>
        <p:txBody>
          <a:bodyPr wrap="square" rtlCol="0">
            <a:spAutoFit/>
          </a:bodyPr>
          <a:lstStyle/>
          <a:p>
            <a:r>
              <a:rPr lang="en-CA" sz="2000" b="1" dirty="0"/>
              <a:t>* </a:t>
            </a:r>
            <a:r>
              <a:rPr lang="en-CA" sz="1400" dirty="0"/>
              <a:t>Contracts can inadvertently create liability that is greater than the ‘reasonable’ test applied by courts, so concise contracts may well be better than complicated contracts. </a:t>
            </a:r>
          </a:p>
        </p:txBody>
      </p:sp>
    </p:spTree>
    <p:extLst>
      <p:ext uri="{BB962C8B-B14F-4D97-AF65-F5344CB8AC3E}">
        <p14:creationId xmlns:p14="http://schemas.microsoft.com/office/powerpoint/2010/main" val="806865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3000"/>
                            </p:stCondLst>
                            <p:childTnLst>
                              <p:par>
                                <p:cTn id="9" presetID="22" presetClass="entr" presetSubtype="8" fill="hold" grpId="0" nodeType="afterEffect">
                                  <p:stCondLst>
                                    <p:cond delay="1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2000"/>
                                        <p:tgtEl>
                                          <p:spTgt spid="3">
                                            <p:txEl>
                                              <p:pRg st="1" end="1"/>
                                            </p:txEl>
                                          </p:spTgt>
                                        </p:tgtEl>
                                      </p:cBhvr>
                                    </p:animEffect>
                                  </p:childTnLst>
                                </p:cTn>
                              </p:par>
                            </p:childTnLst>
                          </p:cTn>
                        </p:par>
                        <p:par>
                          <p:cTn id="12" fill="hold">
                            <p:stCondLst>
                              <p:cond delay="6500"/>
                            </p:stCondLst>
                            <p:childTnLst>
                              <p:par>
                                <p:cTn id="13" presetID="22" presetClass="entr" presetSubtype="8" fill="hold" grpId="0" nodeType="afterEffect">
                                  <p:stCondLst>
                                    <p:cond delay="1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2000"/>
                                        <p:tgtEl>
                                          <p:spTgt spid="3">
                                            <p:txEl>
                                              <p:pRg st="2" end="2"/>
                                            </p:txEl>
                                          </p:spTgt>
                                        </p:tgtEl>
                                      </p:cBhvr>
                                    </p:animEffect>
                                  </p:childTnLst>
                                </p:cTn>
                              </p:par>
                            </p:childTnLst>
                          </p:cTn>
                        </p:par>
                        <p:par>
                          <p:cTn id="16" fill="hold">
                            <p:stCondLst>
                              <p:cond delay="10000"/>
                            </p:stCondLst>
                            <p:childTnLst>
                              <p:par>
                                <p:cTn id="17" presetID="22" presetClass="entr" presetSubtype="8" fill="hold" grpId="0" nodeType="afterEffect">
                                  <p:stCondLst>
                                    <p:cond delay="1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2000"/>
                                        <p:tgtEl>
                                          <p:spTgt spid="3">
                                            <p:txEl>
                                              <p:pRg st="3" end="3"/>
                                            </p:txEl>
                                          </p:spTgt>
                                        </p:tgtEl>
                                      </p:cBhvr>
                                    </p:animEffect>
                                  </p:childTnLst>
                                </p:cTn>
                              </p:par>
                            </p:childTnLst>
                          </p:cTn>
                        </p:par>
                        <p:par>
                          <p:cTn id="20" fill="hold">
                            <p:stCondLst>
                              <p:cond delay="13500"/>
                            </p:stCondLst>
                            <p:childTnLst>
                              <p:par>
                                <p:cTn id="21" presetID="22" presetClass="entr" presetSubtype="8" fill="hold" grpId="0" nodeType="afterEffect">
                                  <p:stCondLst>
                                    <p:cond delay="150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2000"/>
                                        <p:tgtEl>
                                          <p:spTgt spid="3">
                                            <p:txEl>
                                              <p:pRg st="5" end="5"/>
                                            </p:txEl>
                                          </p:spTgt>
                                        </p:tgtEl>
                                      </p:cBhvr>
                                    </p:animEffect>
                                  </p:childTnLst>
                                </p:cTn>
                              </p:par>
                            </p:childTnLst>
                          </p:cTn>
                        </p:par>
                        <p:par>
                          <p:cTn id="24" fill="hold">
                            <p:stCondLst>
                              <p:cond delay="17000"/>
                            </p:stCondLst>
                            <p:childTnLst>
                              <p:par>
                                <p:cTn id="25" presetID="22" presetClass="entr" presetSubtype="8" fill="hold" grpId="0" nodeType="afterEffect">
                                  <p:stCondLst>
                                    <p:cond delay="100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2000"/>
                                        <p:tgtEl>
                                          <p:spTgt spid="3">
                                            <p:txEl>
                                              <p:pRg st="6" end="6"/>
                                            </p:txEl>
                                          </p:spTgt>
                                        </p:tgtEl>
                                      </p:cBhvr>
                                    </p:animEffect>
                                  </p:childTnLst>
                                </p:cTn>
                              </p:par>
                            </p:childTnLst>
                          </p:cTn>
                        </p:par>
                        <p:par>
                          <p:cTn id="28" fill="hold">
                            <p:stCondLst>
                              <p:cond delay="20000"/>
                            </p:stCondLst>
                            <p:childTnLst>
                              <p:par>
                                <p:cTn id="29" presetID="22" presetClass="entr" presetSubtype="8" fill="hold" grpId="0" nodeType="afterEffect">
                                  <p:stCondLst>
                                    <p:cond delay="100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left)">
                                      <p:cBhvr>
                                        <p:cTn id="31" dur="2000"/>
                                        <p:tgtEl>
                                          <p:spTgt spid="3">
                                            <p:txEl>
                                              <p:pRg st="7" end="7"/>
                                            </p:txEl>
                                          </p:spTgt>
                                        </p:tgtEl>
                                      </p:cBhvr>
                                    </p:animEffect>
                                  </p:childTnLst>
                                </p:cTn>
                              </p:par>
                            </p:childTnLst>
                          </p:cTn>
                        </p:par>
                        <p:par>
                          <p:cTn id="32" fill="hold">
                            <p:stCondLst>
                              <p:cond delay="23000"/>
                            </p:stCondLst>
                            <p:childTnLst>
                              <p:par>
                                <p:cTn id="33" presetID="22" presetClass="entr" presetSubtype="8" fill="hold" grpId="0" nodeType="afterEffect">
                                  <p:stCondLst>
                                    <p:cond delay="100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2000"/>
                                        <p:tgtEl>
                                          <p:spTgt spid="3">
                                            <p:txEl>
                                              <p:pRg st="8" end="8"/>
                                            </p:txEl>
                                          </p:spTgt>
                                        </p:tgtEl>
                                      </p:cBhvr>
                                    </p:animEffect>
                                  </p:childTnLst>
                                </p:cTn>
                              </p:par>
                            </p:childTnLst>
                          </p:cTn>
                        </p:par>
                        <p:par>
                          <p:cTn id="36" fill="hold">
                            <p:stCondLst>
                              <p:cond delay="26000"/>
                            </p:stCondLst>
                            <p:childTnLst>
                              <p:par>
                                <p:cTn id="37" presetID="22" presetClass="entr" presetSubtype="8" fill="hold" grpId="0" nodeType="afterEffect">
                                  <p:stCondLst>
                                    <p:cond delay="100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wipe(left)">
                                      <p:cBhvr>
                                        <p:cTn id="39" dur="2000"/>
                                        <p:tgtEl>
                                          <p:spTgt spid="3">
                                            <p:txEl>
                                              <p:pRg st="9" end="9"/>
                                            </p:txEl>
                                          </p:spTgt>
                                        </p:tgtEl>
                                      </p:cBhvr>
                                    </p:animEffect>
                                  </p:childTnLst>
                                </p:cTn>
                              </p:par>
                            </p:childTnLst>
                          </p:cTn>
                        </p:par>
                        <p:par>
                          <p:cTn id="40" fill="hold">
                            <p:stCondLst>
                              <p:cond delay="29000"/>
                            </p:stCondLst>
                            <p:childTnLst>
                              <p:par>
                                <p:cTn id="41" presetID="22" presetClass="entr" presetSubtype="8" fill="hold" grpId="0" nodeType="afterEffect">
                                  <p:stCondLst>
                                    <p:cond delay="100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wipe(left)">
                                      <p:cBhvr>
                                        <p:cTn id="43" dur="2000"/>
                                        <p:tgtEl>
                                          <p:spTgt spid="3">
                                            <p:txEl>
                                              <p:pRg st="10" end="10"/>
                                            </p:txEl>
                                          </p:spTgt>
                                        </p:tgtEl>
                                      </p:cBhvr>
                                    </p:animEffect>
                                  </p:childTnLst>
                                </p:cTn>
                              </p:par>
                            </p:childTnLst>
                          </p:cTn>
                        </p:par>
                        <p:par>
                          <p:cTn id="44" fill="hold">
                            <p:stCondLst>
                              <p:cond delay="32000"/>
                            </p:stCondLst>
                            <p:childTnLst>
                              <p:par>
                                <p:cTn id="45" presetID="22" presetClass="entr" presetSubtype="8" fill="hold" grpId="0" nodeType="afterEffect">
                                  <p:stCondLst>
                                    <p:cond delay="1000"/>
                                  </p:stCondLst>
                                  <p:childTnLst>
                                    <p:set>
                                      <p:cBhvr>
                                        <p:cTn id="46" dur="1" fill="hold">
                                          <p:stCondLst>
                                            <p:cond delay="0"/>
                                          </p:stCondLst>
                                        </p:cTn>
                                        <p:tgtEl>
                                          <p:spTgt spid="3">
                                            <p:txEl>
                                              <p:pRg st="11" end="11"/>
                                            </p:txEl>
                                          </p:spTgt>
                                        </p:tgtEl>
                                        <p:attrNameLst>
                                          <p:attrName>style.visibility</p:attrName>
                                        </p:attrNameLst>
                                      </p:cBhvr>
                                      <p:to>
                                        <p:strVal val="visible"/>
                                      </p:to>
                                    </p:set>
                                    <p:animEffect transition="in" filter="wipe(left)">
                                      <p:cBhvr>
                                        <p:cTn id="47" dur="2000"/>
                                        <p:tgtEl>
                                          <p:spTgt spid="3">
                                            <p:txEl>
                                              <p:pRg st="11" end="11"/>
                                            </p:txEl>
                                          </p:spTgt>
                                        </p:tgtEl>
                                      </p:cBhvr>
                                    </p:animEffect>
                                  </p:childTnLst>
                                </p:cTn>
                              </p:par>
                            </p:childTnLst>
                          </p:cTn>
                        </p:par>
                        <p:par>
                          <p:cTn id="48" fill="hold">
                            <p:stCondLst>
                              <p:cond delay="35000"/>
                            </p:stCondLst>
                            <p:childTnLst>
                              <p:par>
                                <p:cTn id="49" presetID="22" presetClass="entr" presetSubtype="8" fill="hold" grpId="0" nodeType="afterEffect">
                                  <p:stCondLst>
                                    <p:cond delay="100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wipe(left)">
                                      <p:cBhvr>
                                        <p:cTn id="51" dur="2000"/>
                                        <p:tgtEl>
                                          <p:spTgt spid="3">
                                            <p:txEl>
                                              <p:pRg st="12" end="12"/>
                                            </p:txEl>
                                          </p:spTgt>
                                        </p:tgtEl>
                                      </p:cBhvr>
                                    </p:animEffect>
                                  </p:childTnLst>
                                </p:cTn>
                              </p:par>
                            </p:childTnLst>
                          </p:cTn>
                        </p:par>
                        <p:par>
                          <p:cTn id="52" fill="hold">
                            <p:stCondLst>
                              <p:cond delay="38000"/>
                            </p:stCondLst>
                            <p:childTnLst>
                              <p:par>
                                <p:cTn id="53" presetID="22" presetClass="entr" presetSubtype="8" fill="hold" grpId="0" nodeType="afterEffect">
                                  <p:stCondLst>
                                    <p:cond delay="1000"/>
                                  </p:stCondLst>
                                  <p:childTnLst>
                                    <p:set>
                                      <p:cBhvr>
                                        <p:cTn id="54" dur="1" fill="hold">
                                          <p:stCondLst>
                                            <p:cond delay="0"/>
                                          </p:stCondLst>
                                        </p:cTn>
                                        <p:tgtEl>
                                          <p:spTgt spid="3">
                                            <p:txEl>
                                              <p:pRg st="13" end="13"/>
                                            </p:txEl>
                                          </p:spTgt>
                                        </p:tgtEl>
                                        <p:attrNameLst>
                                          <p:attrName>style.visibility</p:attrName>
                                        </p:attrNameLst>
                                      </p:cBhvr>
                                      <p:to>
                                        <p:strVal val="visible"/>
                                      </p:to>
                                    </p:set>
                                    <p:animEffect transition="in" filter="wipe(left)">
                                      <p:cBhvr>
                                        <p:cTn id="55" dur="2000"/>
                                        <p:tgtEl>
                                          <p:spTgt spid="3">
                                            <p:txEl>
                                              <p:pRg st="13" end="13"/>
                                            </p:txEl>
                                          </p:spTgt>
                                        </p:tgtEl>
                                      </p:cBhvr>
                                    </p:animEffect>
                                  </p:childTnLst>
                                </p:cTn>
                              </p:par>
                            </p:childTnLst>
                          </p:cTn>
                        </p:par>
                        <p:par>
                          <p:cTn id="56" fill="hold">
                            <p:stCondLst>
                              <p:cond delay="41000"/>
                            </p:stCondLst>
                            <p:childTnLst>
                              <p:par>
                                <p:cTn id="57" presetID="22" presetClass="entr" presetSubtype="8" fill="hold" grpId="0" nodeType="afterEffect">
                                  <p:stCondLst>
                                    <p:cond delay="1000"/>
                                  </p:stCondLst>
                                  <p:childTnLst>
                                    <p:set>
                                      <p:cBhvr>
                                        <p:cTn id="58" dur="1" fill="hold">
                                          <p:stCondLst>
                                            <p:cond delay="0"/>
                                          </p:stCondLst>
                                        </p:cTn>
                                        <p:tgtEl>
                                          <p:spTgt spid="3">
                                            <p:txEl>
                                              <p:pRg st="14" end="14"/>
                                            </p:txEl>
                                          </p:spTgt>
                                        </p:tgtEl>
                                        <p:attrNameLst>
                                          <p:attrName>style.visibility</p:attrName>
                                        </p:attrNameLst>
                                      </p:cBhvr>
                                      <p:to>
                                        <p:strVal val="visible"/>
                                      </p:to>
                                    </p:set>
                                    <p:animEffect transition="in" filter="wipe(left)">
                                      <p:cBhvr>
                                        <p:cTn id="59" dur="2000"/>
                                        <p:tgtEl>
                                          <p:spTgt spid="3">
                                            <p:txEl>
                                              <p:pRg st="14" end="14"/>
                                            </p:txEl>
                                          </p:spTgt>
                                        </p:tgtEl>
                                      </p:cBhvr>
                                    </p:animEffect>
                                  </p:childTnLst>
                                </p:cTn>
                              </p:par>
                            </p:childTnLst>
                          </p:cTn>
                        </p:par>
                        <p:par>
                          <p:cTn id="60" fill="hold">
                            <p:stCondLst>
                              <p:cond delay="44000"/>
                            </p:stCondLst>
                            <p:childTnLst>
                              <p:par>
                                <p:cTn id="61" presetID="22" presetClass="entr" presetSubtype="8" fill="hold" grpId="0" nodeType="afterEffect">
                                  <p:stCondLst>
                                    <p:cond delay="1000"/>
                                  </p:stCondLst>
                                  <p:childTnLst>
                                    <p:set>
                                      <p:cBhvr>
                                        <p:cTn id="62" dur="1" fill="hold">
                                          <p:stCondLst>
                                            <p:cond delay="0"/>
                                          </p:stCondLst>
                                        </p:cTn>
                                        <p:tgtEl>
                                          <p:spTgt spid="3">
                                            <p:txEl>
                                              <p:pRg st="15" end="15"/>
                                            </p:txEl>
                                          </p:spTgt>
                                        </p:tgtEl>
                                        <p:attrNameLst>
                                          <p:attrName>style.visibility</p:attrName>
                                        </p:attrNameLst>
                                      </p:cBhvr>
                                      <p:to>
                                        <p:strVal val="visible"/>
                                      </p:to>
                                    </p:set>
                                    <p:animEffect transition="in" filter="wipe(left)">
                                      <p:cBhvr>
                                        <p:cTn id="63" dur="2000"/>
                                        <p:tgtEl>
                                          <p:spTgt spid="3">
                                            <p:txEl>
                                              <p:pRg st="15" end="15"/>
                                            </p:txEl>
                                          </p:spTgt>
                                        </p:tgtEl>
                                      </p:cBhvr>
                                    </p:animEffect>
                                  </p:childTnLst>
                                </p:cTn>
                              </p:par>
                            </p:childTnLst>
                          </p:cTn>
                        </p:par>
                        <p:par>
                          <p:cTn id="64" fill="hold">
                            <p:stCondLst>
                              <p:cond delay="47000"/>
                            </p:stCondLst>
                            <p:childTnLst>
                              <p:par>
                                <p:cTn id="65" presetID="22" presetClass="entr" presetSubtype="8" fill="hold" grpId="0" nodeType="afterEffect">
                                  <p:stCondLst>
                                    <p:cond delay="1500"/>
                                  </p:stCondLst>
                                  <p:childTnLst>
                                    <p:set>
                                      <p:cBhvr>
                                        <p:cTn id="66" dur="1" fill="hold">
                                          <p:stCondLst>
                                            <p:cond delay="0"/>
                                          </p:stCondLst>
                                        </p:cTn>
                                        <p:tgtEl>
                                          <p:spTgt spid="6"/>
                                        </p:tgtEl>
                                        <p:attrNameLst>
                                          <p:attrName>style.visibility</p:attrName>
                                        </p:attrNameLst>
                                      </p:cBhvr>
                                      <p:to>
                                        <p:strVal val="visible"/>
                                      </p:to>
                                    </p:set>
                                    <p:animEffect transition="in" filter="wipe(left)">
                                      <p:cBhvr>
                                        <p:cTn id="6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4"/>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62000" y="533400"/>
            <a:ext cx="8162925" cy="954107"/>
          </a:xfrm>
        </p:spPr>
        <p:txBody>
          <a:bodyPr/>
          <a:lstStyle/>
          <a:p>
            <a:r>
              <a:rPr lang="en-US" sz="2800" dirty="0">
                <a:latin typeface="+mn-lt"/>
              </a:rPr>
              <a:t>Balancing risk management documentation against achieving other pressing tasks/goals</a:t>
            </a:r>
          </a:p>
        </p:txBody>
      </p:sp>
      <p:sp>
        <p:nvSpPr>
          <p:cNvPr id="3" name="TextBox 2"/>
          <p:cNvSpPr txBox="1"/>
          <p:nvPr/>
        </p:nvSpPr>
        <p:spPr>
          <a:xfrm>
            <a:off x="838200" y="2005548"/>
            <a:ext cx="7848600" cy="3785652"/>
          </a:xfrm>
          <a:prstGeom prst="rect">
            <a:avLst/>
          </a:prstGeom>
          <a:noFill/>
        </p:spPr>
        <p:txBody>
          <a:bodyPr wrap="square" rtlCol="0">
            <a:spAutoFit/>
          </a:bodyPr>
          <a:lstStyle/>
          <a:p>
            <a:pPr marL="171450" indent="-171450">
              <a:buClr>
                <a:srgbClr val="C00000"/>
              </a:buClr>
              <a:buFont typeface="Wingdings" panose="05000000000000000000" pitchFamily="2" charset="2"/>
              <a:buChar char="§"/>
            </a:pPr>
            <a:r>
              <a:rPr lang="en-CA" sz="1400" dirty="0"/>
              <a:t>CANADEM since 2002 has effected substantial operational risk management but without much documentation of that risk management.  This has two key drivers:</a:t>
            </a:r>
          </a:p>
          <a:p>
            <a:pPr marL="628650" lvl="1" indent="-171450">
              <a:buClr>
                <a:srgbClr val="C00000"/>
              </a:buClr>
              <a:buFont typeface="Arial" panose="020B0604020202020204" pitchFamily="34" charset="0"/>
              <a:buChar char="•"/>
            </a:pPr>
            <a:r>
              <a:rPr lang="en-CA" sz="1200" dirty="0"/>
              <a:t>Small team-minded staff where integrated risk management (IRM) is second nature;</a:t>
            </a:r>
          </a:p>
          <a:p>
            <a:pPr marL="628650" lvl="1" indent="-171450">
              <a:buClr>
                <a:srgbClr val="C00000"/>
              </a:buClr>
              <a:buFont typeface="Arial" panose="020B0604020202020204" pitchFamily="34" charset="0"/>
              <a:buChar char="•"/>
            </a:pPr>
            <a:r>
              <a:rPr lang="en-CA" sz="1200" dirty="0"/>
              <a:t>Operational principles/practices such as </a:t>
            </a:r>
            <a:r>
              <a:rPr lang="en-CA" sz="1200" i="1" dirty="0"/>
              <a:t>primaries</a:t>
            </a:r>
            <a:r>
              <a:rPr lang="en-CA" sz="1200" dirty="0"/>
              <a:t> and </a:t>
            </a:r>
            <a:r>
              <a:rPr lang="en-CA" sz="1200" i="1" dirty="0"/>
              <a:t>subsidiarity</a:t>
            </a:r>
            <a:r>
              <a:rPr lang="en-CA" sz="1200" dirty="0"/>
              <a:t> that enable ad hoc risk management that is both sufficient and an optimum allocation of resources to fit the requirements of rapid response and tight budgets.</a:t>
            </a:r>
          </a:p>
          <a:p>
            <a:pPr lvl="1">
              <a:buClr>
                <a:srgbClr val="C00000"/>
              </a:buClr>
            </a:pPr>
            <a:endParaRPr lang="en-CA" sz="1400" dirty="0"/>
          </a:p>
          <a:p>
            <a:pPr marL="171450" indent="-171450">
              <a:buClr>
                <a:srgbClr val="C00000"/>
              </a:buClr>
              <a:buFont typeface="Wingdings" panose="05000000000000000000" pitchFamily="2" charset="2"/>
              <a:buChar char="§"/>
            </a:pPr>
            <a:r>
              <a:rPr lang="en-CA" sz="1400" dirty="0"/>
              <a:t>So CANADEM is confident that its Integrated Risk Management is being achieved.</a:t>
            </a:r>
          </a:p>
          <a:p>
            <a:pPr marL="628650" lvl="1" indent="-171450">
              <a:buClr>
                <a:srgbClr val="C00000"/>
              </a:buClr>
              <a:buFont typeface="Arial" panose="020B0604020202020204" pitchFamily="34" charset="0"/>
              <a:buChar char="•"/>
            </a:pPr>
            <a:r>
              <a:rPr lang="en-CA" sz="1200" dirty="0"/>
              <a:t>Management &amp; other Primaries are aware of and managing key strategic &amp; operational risks; carrying out a risk assessments before making important decisions.</a:t>
            </a:r>
          </a:p>
          <a:p>
            <a:pPr marL="628650" lvl="1" indent="-171450">
              <a:buClr>
                <a:srgbClr val="C00000"/>
              </a:buClr>
              <a:buFont typeface="Arial" panose="020B0604020202020204" pitchFamily="34" charset="0"/>
              <a:buChar char="•"/>
            </a:pPr>
            <a:r>
              <a:rPr lang="en-CA" sz="1200" dirty="0"/>
              <a:t>All CANADEM staff have an understanding of CANADEM risk management doctrine.  They are empowered to take smart decisions incurring risks, mitigate those risks, and know that they have the backing of management if risks materialize.</a:t>
            </a:r>
          </a:p>
          <a:p>
            <a:pPr lvl="1">
              <a:buClr>
                <a:srgbClr val="C00000"/>
              </a:buClr>
            </a:pPr>
            <a:endParaRPr lang="en-CA" sz="1200" dirty="0"/>
          </a:p>
          <a:p>
            <a:pPr marL="171450" indent="-171450">
              <a:buClr>
                <a:srgbClr val="C00000"/>
              </a:buClr>
              <a:buFont typeface="Wingdings" panose="05000000000000000000" pitchFamily="2" charset="2"/>
              <a:buChar char="§"/>
            </a:pPr>
            <a:r>
              <a:rPr lang="en-CA" sz="1400" dirty="0"/>
              <a:t>But such confidence is a risk in itself, and since our risk management process is not substantively documented, perhaps CANADEM is deceiving itself? </a:t>
            </a:r>
          </a:p>
          <a:p>
            <a:pPr lvl="1">
              <a:buClr>
                <a:srgbClr val="C00000"/>
              </a:buClr>
            </a:pPr>
            <a:r>
              <a:rPr lang="en-CA" sz="1200" dirty="0"/>
              <a:t>One key mitigation is that CANADEM is self-aware of this risk of complacency and the need to further mitigate, e.g. IRM refresher training, or proactive ad hoc consideration of strategic and operational risk whenever there are key decisions or major events/trends </a:t>
            </a:r>
            <a:endParaRPr lang="en-CA"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3000"/>
                                        <p:tgtEl>
                                          <p:spTgt spid="3">
                                            <p:txEl>
                                              <p:pRg st="0" end="0"/>
                                            </p:txEl>
                                          </p:spTgt>
                                        </p:tgtEl>
                                      </p:cBhvr>
                                    </p:animEffect>
                                  </p:childTnLst>
                                </p:cTn>
                              </p:par>
                            </p:childTnLst>
                          </p:cTn>
                        </p:par>
                        <p:par>
                          <p:cTn id="8" fill="hold">
                            <p:stCondLst>
                              <p:cond delay="4000"/>
                            </p:stCondLst>
                            <p:childTnLst>
                              <p:par>
                                <p:cTn id="9" presetID="22" presetClass="entr" presetSubtype="1" fill="hold" grpId="0" nodeType="afterEffect">
                                  <p:stCondLst>
                                    <p:cond delay="10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3000"/>
                                        <p:tgtEl>
                                          <p:spTgt spid="3">
                                            <p:txEl>
                                              <p:pRg st="1" end="1"/>
                                            </p:txEl>
                                          </p:spTgt>
                                        </p:tgtEl>
                                      </p:cBhvr>
                                    </p:animEffect>
                                  </p:childTnLst>
                                </p:cTn>
                              </p:par>
                            </p:childTnLst>
                          </p:cTn>
                        </p:par>
                        <p:par>
                          <p:cTn id="12" fill="hold">
                            <p:stCondLst>
                              <p:cond delay="8000"/>
                            </p:stCondLst>
                            <p:childTnLst>
                              <p:par>
                                <p:cTn id="13" presetID="22" presetClass="entr" presetSubtype="1" fill="hold" grpId="0" nodeType="afterEffect">
                                  <p:stCondLst>
                                    <p:cond delay="10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3000"/>
                                        <p:tgtEl>
                                          <p:spTgt spid="3">
                                            <p:txEl>
                                              <p:pRg st="2" end="2"/>
                                            </p:txEl>
                                          </p:spTgt>
                                        </p:tgtEl>
                                      </p:cBhvr>
                                    </p:animEffect>
                                  </p:childTnLst>
                                </p:cTn>
                              </p:par>
                            </p:childTnLst>
                          </p:cTn>
                        </p:par>
                        <p:par>
                          <p:cTn id="16" fill="hold">
                            <p:stCondLst>
                              <p:cond delay="12000"/>
                            </p:stCondLst>
                            <p:childTnLst>
                              <p:par>
                                <p:cTn id="17" presetID="22" presetClass="entr" presetSubtype="1" fill="hold" grpId="0" nodeType="afterEffect">
                                  <p:stCondLst>
                                    <p:cond delay="10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up)">
                                      <p:cBhvr>
                                        <p:cTn id="19" dur="3000"/>
                                        <p:tgtEl>
                                          <p:spTgt spid="3">
                                            <p:txEl>
                                              <p:pRg st="4" end="4"/>
                                            </p:txEl>
                                          </p:spTgt>
                                        </p:tgtEl>
                                      </p:cBhvr>
                                    </p:animEffect>
                                  </p:childTnLst>
                                </p:cTn>
                              </p:par>
                            </p:childTnLst>
                          </p:cTn>
                        </p:par>
                        <p:par>
                          <p:cTn id="20" fill="hold">
                            <p:stCondLst>
                              <p:cond delay="16000"/>
                            </p:stCondLst>
                            <p:childTnLst>
                              <p:par>
                                <p:cTn id="21" presetID="22" presetClass="entr" presetSubtype="1" fill="hold" grpId="0" nodeType="afterEffect">
                                  <p:stCondLst>
                                    <p:cond delay="100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up)">
                                      <p:cBhvr>
                                        <p:cTn id="23" dur="3000"/>
                                        <p:tgtEl>
                                          <p:spTgt spid="3">
                                            <p:txEl>
                                              <p:pRg st="5" end="5"/>
                                            </p:txEl>
                                          </p:spTgt>
                                        </p:tgtEl>
                                      </p:cBhvr>
                                    </p:animEffect>
                                  </p:childTnLst>
                                </p:cTn>
                              </p:par>
                            </p:childTnLst>
                          </p:cTn>
                        </p:par>
                        <p:par>
                          <p:cTn id="24" fill="hold">
                            <p:stCondLst>
                              <p:cond delay="20000"/>
                            </p:stCondLst>
                            <p:childTnLst>
                              <p:par>
                                <p:cTn id="25" presetID="22" presetClass="entr" presetSubtype="1" fill="hold" grpId="0" nodeType="afterEffect">
                                  <p:stCondLst>
                                    <p:cond delay="100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up)">
                                      <p:cBhvr>
                                        <p:cTn id="27" dur="3000"/>
                                        <p:tgtEl>
                                          <p:spTgt spid="3">
                                            <p:txEl>
                                              <p:pRg st="6" end="6"/>
                                            </p:txEl>
                                          </p:spTgt>
                                        </p:tgtEl>
                                      </p:cBhvr>
                                    </p:animEffect>
                                  </p:childTnLst>
                                </p:cTn>
                              </p:par>
                            </p:childTnLst>
                          </p:cTn>
                        </p:par>
                        <p:par>
                          <p:cTn id="28" fill="hold">
                            <p:stCondLst>
                              <p:cond delay="24000"/>
                            </p:stCondLst>
                            <p:childTnLst>
                              <p:par>
                                <p:cTn id="29" presetID="22" presetClass="entr" presetSubtype="1" fill="hold" grpId="0" nodeType="afterEffect">
                                  <p:stCondLst>
                                    <p:cond delay="100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up)">
                                      <p:cBhvr>
                                        <p:cTn id="31" dur="3000"/>
                                        <p:tgtEl>
                                          <p:spTgt spid="3">
                                            <p:txEl>
                                              <p:pRg st="8" end="8"/>
                                            </p:txEl>
                                          </p:spTgt>
                                        </p:tgtEl>
                                      </p:cBhvr>
                                    </p:animEffect>
                                  </p:childTnLst>
                                </p:cTn>
                              </p:par>
                            </p:childTnLst>
                          </p:cTn>
                        </p:par>
                        <p:par>
                          <p:cTn id="32" fill="hold">
                            <p:stCondLst>
                              <p:cond delay="28000"/>
                            </p:stCondLst>
                            <p:childTnLst>
                              <p:par>
                                <p:cTn id="33" presetID="22" presetClass="entr" presetSubtype="1" fill="hold" grpId="0" nodeType="afterEffect">
                                  <p:stCondLst>
                                    <p:cond delay="100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wipe(up)">
                                      <p:cBhvr>
                                        <p:cTn id="35" dur="3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295400" y="-76200"/>
            <a:ext cx="7705725" cy="762000"/>
          </a:xfrm>
        </p:spPr>
        <p:txBody>
          <a:bodyPr/>
          <a:lstStyle/>
          <a:p>
            <a:r>
              <a:rPr lang="en-US" dirty="0"/>
              <a:t>Risk-Communication</a:t>
            </a:r>
          </a:p>
        </p:txBody>
      </p:sp>
      <p:sp>
        <p:nvSpPr>
          <p:cNvPr id="62467" name="Rectangle 3"/>
          <p:cNvSpPr>
            <a:spLocks noGrp="1" noChangeArrowheads="1"/>
          </p:cNvSpPr>
          <p:nvPr>
            <p:ph type="body" idx="1"/>
          </p:nvPr>
        </p:nvSpPr>
        <p:spPr>
          <a:xfrm>
            <a:off x="762001" y="533400"/>
            <a:ext cx="8305799" cy="990600"/>
          </a:xfrm>
        </p:spPr>
        <p:txBody>
          <a:bodyPr/>
          <a:lstStyle/>
          <a:p>
            <a:pPr marL="0" indent="0">
              <a:buNone/>
            </a:pPr>
            <a:r>
              <a:rPr lang="en-US" sz="1400" dirty="0"/>
              <a:t>Risk-communication can increased internal and external confidence by showing that:</a:t>
            </a:r>
          </a:p>
          <a:p>
            <a:pPr>
              <a:buAutoNum type="arabicPeriod"/>
            </a:pPr>
            <a:r>
              <a:rPr lang="en-US" sz="1200" dirty="0"/>
              <a:t>CANADEM has a sound IRM (Integrated Risk Management) system; </a:t>
            </a:r>
          </a:p>
          <a:p>
            <a:pPr>
              <a:buAutoNum type="arabicPeriod"/>
            </a:pPr>
            <a:r>
              <a:rPr lang="en-US" sz="1200" dirty="0"/>
              <a:t>has identified risks properly; </a:t>
            </a:r>
          </a:p>
          <a:p>
            <a:pPr>
              <a:buAutoNum type="arabicPeriod"/>
            </a:pPr>
            <a:r>
              <a:rPr lang="en-US" sz="1200" dirty="0"/>
              <a:t>understands those risks; and </a:t>
            </a:r>
          </a:p>
          <a:p>
            <a:pPr>
              <a:buAutoNum type="arabicPeriod"/>
            </a:pPr>
            <a:r>
              <a:rPr lang="en-US" sz="1200" dirty="0"/>
              <a:t>is taking sufficient mitigation measures. </a:t>
            </a:r>
          </a:p>
        </p:txBody>
      </p:sp>
      <p:graphicFrame>
        <p:nvGraphicFramePr>
          <p:cNvPr id="62553" name="Group 89"/>
          <p:cNvGraphicFramePr>
            <a:graphicFrameLocks noGrp="1"/>
          </p:cNvGraphicFramePr>
          <p:nvPr>
            <p:extLst>
              <p:ext uri="{D42A27DB-BD31-4B8C-83A1-F6EECF244321}">
                <p14:modId xmlns:p14="http://schemas.microsoft.com/office/powerpoint/2010/main" val="1124908426"/>
              </p:ext>
            </p:extLst>
          </p:nvPr>
        </p:nvGraphicFramePr>
        <p:xfrm>
          <a:off x="609600" y="1905000"/>
          <a:ext cx="8305800" cy="3315970"/>
        </p:xfrm>
        <a:graphic>
          <a:graphicData uri="http://schemas.openxmlformats.org/drawingml/2006/table">
            <a:tbl>
              <a:tblPr/>
              <a:tblGrid>
                <a:gridCol w="2362200">
                  <a:extLst>
                    <a:ext uri="{9D8B030D-6E8A-4147-A177-3AD203B41FA5}">
                      <a16:colId xmlns:a16="http://schemas.microsoft.com/office/drawing/2014/main" val="20000"/>
                    </a:ext>
                  </a:extLst>
                </a:gridCol>
                <a:gridCol w="5943600">
                  <a:extLst>
                    <a:ext uri="{9D8B030D-6E8A-4147-A177-3AD203B41FA5}">
                      <a16:colId xmlns:a16="http://schemas.microsoft.com/office/drawing/2014/main" val="20001"/>
                    </a:ext>
                  </a:extLst>
                </a:gridCol>
              </a:tblGrid>
              <a:tr h="381000">
                <a:tc gridSpan="2">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800" b="0" i="0" u="none" strike="noStrike" cap="none" normalizeH="0" baseline="0" dirty="0">
                          <a:ln>
                            <a:noFill/>
                          </a:ln>
                          <a:solidFill>
                            <a:schemeClr val="tx1"/>
                          </a:solidFill>
                          <a:effectLst/>
                          <a:latin typeface="Verdana" pitchFamily="34" charset="0"/>
                        </a:rPr>
                        <a:t>Some risk-communication Myths and Realities</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hlink">
                        <a:alpha val="50000"/>
                      </a:schemeClr>
                    </a:solidFill>
                  </a:tcPr>
                </a:tc>
                <a:tc hMerge="1">
                  <a:txBody>
                    <a:bodyPr/>
                    <a:lstStyle/>
                    <a:p>
                      <a:endParaRPr lang="en-CA"/>
                    </a:p>
                  </a:txBody>
                  <a:tcPr/>
                </a:tc>
                <a:extLst>
                  <a:ext uri="{0D108BD9-81ED-4DB2-BD59-A6C34878D82A}">
                    <a16:rowId xmlns:a16="http://schemas.microsoft.com/office/drawing/2014/main" val="10000"/>
                  </a:ext>
                </a:extLst>
              </a:tr>
              <a:tr h="4572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1" i="0" u="none" strike="noStrike" cap="none" normalizeH="0" baseline="0">
                          <a:ln>
                            <a:noFill/>
                          </a:ln>
                          <a:solidFill>
                            <a:srgbClr val="336699"/>
                          </a:solidFill>
                          <a:effectLst/>
                          <a:latin typeface="Verdana" pitchFamily="34" charset="0"/>
                        </a:rPr>
                        <a:t>MYTH</a:t>
                      </a:r>
                      <a:r>
                        <a:rPr kumimoji="0" lang="en-US" sz="2800" b="1" i="0" u="none" strike="noStrike" cap="none" normalizeH="0" baseline="0">
                          <a:ln>
                            <a:noFill/>
                          </a:ln>
                          <a:solidFill>
                            <a:schemeClr val="folHlink"/>
                          </a:solidFill>
                          <a:effectLst/>
                          <a:latin typeface="Verdana" pitchFamily="34" charset="0"/>
                        </a:rPr>
                        <a:t>*</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2800" b="1" i="0" u="none" strike="noStrike" cap="none" normalizeH="0" baseline="0" dirty="0">
                          <a:ln>
                            <a:noFill/>
                          </a:ln>
                          <a:solidFill>
                            <a:srgbClr val="336699"/>
                          </a:solidFill>
                          <a:effectLst/>
                          <a:latin typeface="Verdana" pitchFamily="34" charset="0"/>
                        </a:rPr>
                        <a:t>REALITY</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270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dirty="0">
                          <a:ln>
                            <a:noFill/>
                          </a:ln>
                          <a:solidFill>
                            <a:schemeClr val="tx1"/>
                          </a:solidFill>
                          <a:effectLst/>
                          <a:latin typeface="Verdana" pitchFamily="34" charset="0"/>
                        </a:rPr>
                        <a:t>Talking about risk will only alarm others.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dirty="0">
                          <a:ln>
                            <a:noFill/>
                          </a:ln>
                          <a:solidFill>
                            <a:schemeClr val="tx1"/>
                          </a:solidFill>
                          <a:effectLst/>
                          <a:latin typeface="Verdana" pitchFamily="34" charset="0"/>
                        </a:rPr>
                        <a:t>Experienced outsiders know there are risks, and if well communicated by CANADEM, they will be reassured.</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700088">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dirty="0">
                          <a:ln>
                            <a:noFill/>
                          </a:ln>
                          <a:solidFill>
                            <a:schemeClr val="tx1"/>
                          </a:solidFill>
                          <a:effectLst/>
                          <a:latin typeface="Verdana" pitchFamily="34" charset="0"/>
                        </a:rPr>
                        <a:t>Risk is too complicated to explain to others.</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dirty="0">
                          <a:ln>
                            <a:noFill/>
                          </a:ln>
                          <a:solidFill>
                            <a:schemeClr val="tx1"/>
                          </a:solidFill>
                          <a:effectLst/>
                          <a:latin typeface="Verdana" pitchFamily="34" charset="0"/>
                        </a:rPr>
                        <a:t>IRM is based on common sense, and by using common language not techno-babble, CANADEM can explain CANADEM risk management to the public and other stakeholders.</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7016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a:ln>
                            <a:noFill/>
                          </a:ln>
                          <a:solidFill>
                            <a:schemeClr val="tx1"/>
                          </a:solidFill>
                          <a:effectLst/>
                          <a:latin typeface="Verdana" pitchFamily="34" charset="0"/>
                        </a:rPr>
                        <a:t>Risk communications is the job of the communications people</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75000"/>
                        <a:buFont typeface="Wingdings" pitchFamily="2" charset="2"/>
                        <a:buNone/>
                        <a:tabLst/>
                      </a:pPr>
                      <a:r>
                        <a:rPr kumimoji="0" lang="en-US" sz="1400" b="0" i="0" u="none" strike="noStrike" cap="none" normalizeH="0" baseline="0" dirty="0">
                          <a:ln>
                            <a:noFill/>
                          </a:ln>
                          <a:solidFill>
                            <a:schemeClr val="tx1"/>
                          </a:solidFill>
                          <a:effectLst/>
                          <a:latin typeface="Verdana" pitchFamily="34" charset="0"/>
                        </a:rPr>
                        <a:t>Every CANADEM individual is part of IRM and can speak to their area of risk awareness and risk management. They may be the best spokesperson albeit with assistance and direction from senior management and communications people in order to retain a coherent CANADEM response.</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62549" name="Rectangle 85"/>
          <p:cNvSpPr>
            <a:spLocks noChangeArrowheads="1"/>
          </p:cNvSpPr>
          <p:nvPr/>
        </p:nvSpPr>
        <p:spPr bwMode="auto">
          <a:xfrm>
            <a:off x="381000" y="5334000"/>
            <a:ext cx="8763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folHlink"/>
              </a:buClr>
              <a:buSzPct val="75000"/>
            </a:pPr>
            <a:r>
              <a:rPr lang="en-US" b="1" dirty="0">
                <a:solidFill>
                  <a:schemeClr val="folHlink"/>
                </a:solidFill>
              </a:rPr>
              <a:t>* </a:t>
            </a:r>
            <a:r>
              <a:rPr lang="en-US" sz="1400" dirty="0"/>
              <a:t>These myths stem from legitimate worries about risks inherent in any communications. </a:t>
            </a:r>
          </a:p>
          <a:p>
            <a:pPr marL="342900">
              <a:spcBef>
                <a:spcPct val="20000"/>
              </a:spcBef>
              <a:buClr>
                <a:schemeClr val="folHlink"/>
              </a:buClr>
              <a:buSzPct val="75000"/>
            </a:pPr>
            <a:r>
              <a:rPr lang="en-US" sz="1400" dirty="0"/>
              <a:t>But silence when there should be communication and transparency is a mistake. </a:t>
            </a:r>
          </a:p>
          <a:p>
            <a:pPr marL="342900">
              <a:spcBef>
                <a:spcPct val="20000"/>
              </a:spcBef>
              <a:buClr>
                <a:schemeClr val="folHlink"/>
              </a:buClr>
              <a:buSzPct val="75000"/>
            </a:pPr>
            <a:r>
              <a:rPr lang="en-US" sz="1400" dirty="0"/>
              <a:t>At the same time, like diplomacy, in some situations silence is the right risk mitigation.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50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wipe(left)">
                                      <p:cBhvr>
                                        <p:cTn id="7" dur="2000"/>
                                        <p:tgtEl>
                                          <p:spTgt spid="62467">
                                            <p:txEl>
                                              <p:pRg st="0" end="0"/>
                                            </p:txEl>
                                          </p:spTgt>
                                        </p:tgtEl>
                                      </p:cBhvr>
                                    </p:animEffect>
                                  </p:childTnLst>
                                </p:cTn>
                              </p:par>
                            </p:childTnLst>
                          </p:cTn>
                        </p:par>
                        <p:par>
                          <p:cTn id="8" fill="hold">
                            <p:stCondLst>
                              <p:cond delay="3500"/>
                            </p:stCondLst>
                            <p:childTnLst>
                              <p:par>
                                <p:cTn id="9" presetID="22" presetClass="entr" presetSubtype="8" fill="hold" grpId="0" nodeType="afterEffect">
                                  <p:stCondLst>
                                    <p:cond delay="0"/>
                                  </p:stCondLst>
                                  <p:childTnLst>
                                    <p:set>
                                      <p:cBhvr>
                                        <p:cTn id="10" dur="1" fill="hold">
                                          <p:stCondLst>
                                            <p:cond delay="0"/>
                                          </p:stCondLst>
                                        </p:cTn>
                                        <p:tgtEl>
                                          <p:spTgt spid="62467">
                                            <p:txEl>
                                              <p:pRg st="1" end="1"/>
                                            </p:txEl>
                                          </p:spTgt>
                                        </p:tgtEl>
                                        <p:attrNameLst>
                                          <p:attrName>style.visibility</p:attrName>
                                        </p:attrNameLst>
                                      </p:cBhvr>
                                      <p:to>
                                        <p:strVal val="visible"/>
                                      </p:to>
                                    </p:set>
                                    <p:animEffect transition="in" filter="wipe(left)">
                                      <p:cBhvr>
                                        <p:cTn id="11" dur="2000"/>
                                        <p:tgtEl>
                                          <p:spTgt spid="62467">
                                            <p:txEl>
                                              <p:pRg st="1" end="1"/>
                                            </p:txEl>
                                          </p:spTgt>
                                        </p:tgtEl>
                                      </p:cBhvr>
                                    </p:animEffect>
                                  </p:childTnLst>
                                </p:cTn>
                              </p:par>
                            </p:childTnLst>
                          </p:cTn>
                        </p:par>
                        <p:par>
                          <p:cTn id="12" fill="hold">
                            <p:stCondLst>
                              <p:cond delay="5500"/>
                            </p:stCondLst>
                            <p:childTnLst>
                              <p:par>
                                <p:cTn id="13" presetID="22" presetClass="entr" presetSubtype="8" fill="hold" grpId="0" nodeType="afterEffect">
                                  <p:stCondLst>
                                    <p:cond delay="0"/>
                                  </p:stCondLst>
                                  <p:childTnLst>
                                    <p:set>
                                      <p:cBhvr>
                                        <p:cTn id="14" dur="1" fill="hold">
                                          <p:stCondLst>
                                            <p:cond delay="0"/>
                                          </p:stCondLst>
                                        </p:cTn>
                                        <p:tgtEl>
                                          <p:spTgt spid="62467">
                                            <p:txEl>
                                              <p:pRg st="2" end="2"/>
                                            </p:txEl>
                                          </p:spTgt>
                                        </p:tgtEl>
                                        <p:attrNameLst>
                                          <p:attrName>style.visibility</p:attrName>
                                        </p:attrNameLst>
                                      </p:cBhvr>
                                      <p:to>
                                        <p:strVal val="visible"/>
                                      </p:to>
                                    </p:set>
                                    <p:animEffect transition="in" filter="wipe(left)">
                                      <p:cBhvr>
                                        <p:cTn id="15" dur="2000"/>
                                        <p:tgtEl>
                                          <p:spTgt spid="62467">
                                            <p:txEl>
                                              <p:pRg st="2" end="2"/>
                                            </p:txEl>
                                          </p:spTgt>
                                        </p:tgtEl>
                                      </p:cBhvr>
                                    </p:animEffect>
                                  </p:childTnLst>
                                </p:cTn>
                              </p:par>
                            </p:childTnLst>
                          </p:cTn>
                        </p:par>
                        <p:par>
                          <p:cTn id="16" fill="hold">
                            <p:stCondLst>
                              <p:cond delay="7500"/>
                            </p:stCondLst>
                            <p:childTnLst>
                              <p:par>
                                <p:cTn id="17" presetID="22" presetClass="entr" presetSubtype="8" fill="hold" grpId="0" nodeType="afterEffect">
                                  <p:stCondLst>
                                    <p:cond delay="0"/>
                                  </p:stCondLst>
                                  <p:childTnLst>
                                    <p:set>
                                      <p:cBhvr>
                                        <p:cTn id="18" dur="1" fill="hold">
                                          <p:stCondLst>
                                            <p:cond delay="0"/>
                                          </p:stCondLst>
                                        </p:cTn>
                                        <p:tgtEl>
                                          <p:spTgt spid="62467">
                                            <p:txEl>
                                              <p:pRg st="3" end="3"/>
                                            </p:txEl>
                                          </p:spTgt>
                                        </p:tgtEl>
                                        <p:attrNameLst>
                                          <p:attrName>style.visibility</p:attrName>
                                        </p:attrNameLst>
                                      </p:cBhvr>
                                      <p:to>
                                        <p:strVal val="visible"/>
                                      </p:to>
                                    </p:set>
                                    <p:animEffect transition="in" filter="wipe(left)">
                                      <p:cBhvr>
                                        <p:cTn id="19" dur="2000"/>
                                        <p:tgtEl>
                                          <p:spTgt spid="62467">
                                            <p:txEl>
                                              <p:pRg st="3" end="3"/>
                                            </p:txEl>
                                          </p:spTgt>
                                        </p:tgtEl>
                                      </p:cBhvr>
                                    </p:animEffect>
                                  </p:childTnLst>
                                </p:cTn>
                              </p:par>
                            </p:childTnLst>
                          </p:cTn>
                        </p:par>
                        <p:par>
                          <p:cTn id="20" fill="hold">
                            <p:stCondLst>
                              <p:cond delay="9500"/>
                            </p:stCondLst>
                            <p:childTnLst>
                              <p:par>
                                <p:cTn id="21" presetID="22" presetClass="entr" presetSubtype="8" fill="hold" grpId="0" nodeType="afterEffect">
                                  <p:stCondLst>
                                    <p:cond delay="0"/>
                                  </p:stCondLst>
                                  <p:childTnLst>
                                    <p:set>
                                      <p:cBhvr>
                                        <p:cTn id="22" dur="1" fill="hold">
                                          <p:stCondLst>
                                            <p:cond delay="0"/>
                                          </p:stCondLst>
                                        </p:cTn>
                                        <p:tgtEl>
                                          <p:spTgt spid="62467">
                                            <p:txEl>
                                              <p:pRg st="4" end="4"/>
                                            </p:txEl>
                                          </p:spTgt>
                                        </p:tgtEl>
                                        <p:attrNameLst>
                                          <p:attrName>style.visibility</p:attrName>
                                        </p:attrNameLst>
                                      </p:cBhvr>
                                      <p:to>
                                        <p:strVal val="visible"/>
                                      </p:to>
                                    </p:set>
                                    <p:animEffect transition="in" filter="wipe(left)">
                                      <p:cBhvr>
                                        <p:cTn id="23" dur="2000"/>
                                        <p:tgtEl>
                                          <p:spTgt spid="62467">
                                            <p:txEl>
                                              <p:pRg st="4" end="4"/>
                                            </p:txEl>
                                          </p:spTgt>
                                        </p:tgtEl>
                                      </p:cBhvr>
                                    </p:animEffect>
                                  </p:childTnLst>
                                </p:cTn>
                              </p:par>
                            </p:childTnLst>
                          </p:cTn>
                        </p:par>
                        <p:par>
                          <p:cTn id="24" fill="hold">
                            <p:stCondLst>
                              <p:cond delay="11500"/>
                            </p:stCondLst>
                            <p:childTnLst>
                              <p:par>
                                <p:cTn id="25" presetID="22" presetClass="entr" presetSubtype="1" fill="hold" nodeType="afterEffect">
                                  <p:stCondLst>
                                    <p:cond delay="1500"/>
                                  </p:stCondLst>
                                  <p:childTnLst>
                                    <p:set>
                                      <p:cBhvr>
                                        <p:cTn id="26" dur="1" fill="hold">
                                          <p:stCondLst>
                                            <p:cond delay="0"/>
                                          </p:stCondLst>
                                        </p:cTn>
                                        <p:tgtEl>
                                          <p:spTgt spid="62553"/>
                                        </p:tgtEl>
                                        <p:attrNameLst>
                                          <p:attrName>style.visibility</p:attrName>
                                        </p:attrNameLst>
                                      </p:cBhvr>
                                      <p:to>
                                        <p:strVal val="visible"/>
                                      </p:to>
                                    </p:set>
                                    <p:animEffect transition="in" filter="wipe(up)">
                                      <p:cBhvr>
                                        <p:cTn id="27" dur="5000"/>
                                        <p:tgtEl>
                                          <p:spTgt spid="62553"/>
                                        </p:tgtEl>
                                      </p:cBhvr>
                                    </p:animEffect>
                                  </p:childTnLst>
                                </p:cTn>
                              </p:par>
                            </p:childTnLst>
                          </p:cTn>
                        </p:par>
                        <p:par>
                          <p:cTn id="28" fill="hold">
                            <p:stCondLst>
                              <p:cond delay="18000"/>
                            </p:stCondLst>
                            <p:childTnLst>
                              <p:par>
                                <p:cTn id="29" presetID="22" presetClass="entr" presetSubtype="8" fill="hold" grpId="0" nodeType="afterEffect">
                                  <p:stCondLst>
                                    <p:cond delay="4000"/>
                                  </p:stCondLst>
                                  <p:childTnLst>
                                    <p:set>
                                      <p:cBhvr>
                                        <p:cTn id="30" dur="1" fill="hold">
                                          <p:stCondLst>
                                            <p:cond delay="0"/>
                                          </p:stCondLst>
                                        </p:cTn>
                                        <p:tgtEl>
                                          <p:spTgt spid="62549">
                                            <p:txEl>
                                              <p:pRg st="0" end="0"/>
                                            </p:txEl>
                                          </p:spTgt>
                                        </p:tgtEl>
                                        <p:attrNameLst>
                                          <p:attrName>style.visibility</p:attrName>
                                        </p:attrNameLst>
                                      </p:cBhvr>
                                      <p:to>
                                        <p:strVal val="visible"/>
                                      </p:to>
                                    </p:set>
                                    <p:animEffect transition="in" filter="wipe(left)">
                                      <p:cBhvr>
                                        <p:cTn id="31" dur="3000"/>
                                        <p:tgtEl>
                                          <p:spTgt spid="62549">
                                            <p:txEl>
                                              <p:pRg st="0" end="0"/>
                                            </p:txEl>
                                          </p:spTgt>
                                        </p:tgtEl>
                                      </p:cBhvr>
                                    </p:animEffect>
                                  </p:childTnLst>
                                </p:cTn>
                              </p:par>
                            </p:childTnLst>
                          </p:cTn>
                        </p:par>
                        <p:par>
                          <p:cTn id="32" fill="hold">
                            <p:stCondLst>
                              <p:cond delay="25000"/>
                            </p:stCondLst>
                            <p:childTnLst>
                              <p:par>
                                <p:cTn id="33" presetID="22" presetClass="entr" presetSubtype="8" fill="hold" grpId="0" nodeType="afterEffect">
                                  <p:stCondLst>
                                    <p:cond delay="1000"/>
                                  </p:stCondLst>
                                  <p:childTnLst>
                                    <p:set>
                                      <p:cBhvr>
                                        <p:cTn id="34" dur="1" fill="hold">
                                          <p:stCondLst>
                                            <p:cond delay="0"/>
                                          </p:stCondLst>
                                        </p:cTn>
                                        <p:tgtEl>
                                          <p:spTgt spid="62549">
                                            <p:txEl>
                                              <p:pRg st="1" end="1"/>
                                            </p:txEl>
                                          </p:spTgt>
                                        </p:tgtEl>
                                        <p:attrNameLst>
                                          <p:attrName>style.visibility</p:attrName>
                                        </p:attrNameLst>
                                      </p:cBhvr>
                                      <p:to>
                                        <p:strVal val="visible"/>
                                      </p:to>
                                    </p:set>
                                    <p:animEffect transition="in" filter="wipe(left)">
                                      <p:cBhvr>
                                        <p:cTn id="35" dur="3000"/>
                                        <p:tgtEl>
                                          <p:spTgt spid="62549">
                                            <p:txEl>
                                              <p:pRg st="1" end="1"/>
                                            </p:txEl>
                                          </p:spTgt>
                                        </p:tgtEl>
                                      </p:cBhvr>
                                    </p:animEffect>
                                  </p:childTnLst>
                                </p:cTn>
                              </p:par>
                            </p:childTnLst>
                          </p:cTn>
                        </p:par>
                        <p:par>
                          <p:cTn id="36" fill="hold">
                            <p:stCondLst>
                              <p:cond delay="29000"/>
                            </p:stCondLst>
                            <p:childTnLst>
                              <p:par>
                                <p:cTn id="37" presetID="22" presetClass="entr" presetSubtype="8" fill="hold" grpId="0" nodeType="afterEffect">
                                  <p:stCondLst>
                                    <p:cond delay="1000"/>
                                  </p:stCondLst>
                                  <p:childTnLst>
                                    <p:set>
                                      <p:cBhvr>
                                        <p:cTn id="38" dur="1" fill="hold">
                                          <p:stCondLst>
                                            <p:cond delay="0"/>
                                          </p:stCondLst>
                                        </p:cTn>
                                        <p:tgtEl>
                                          <p:spTgt spid="62549">
                                            <p:txEl>
                                              <p:pRg st="2" end="2"/>
                                            </p:txEl>
                                          </p:spTgt>
                                        </p:tgtEl>
                                        <p:attrNameLst>
                                          <p:attrName>style.visibility</p:attrName>
                                        </p:attrNameLst>
                                      </p:cBhvr>
                                      <p:to>
                                        <p:strVal val="visible"/>
                                      </p:to>
                                    </p:set>
                                    <p:animEffect transition="in" filter="wipe(left)">
                                      <p:cBhvr>
                                        <p:cTn id="39" dur="3000"/>
                                        <p:tgtEl>
                                          <p:spTgt spid="625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uiExpand="1" build="p" bldLvl="2"/>
      <p:bldP spid="62549" grpId="0" uiExpand="1"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6371"/>
            <a:ext cx="8162925" cy="1692771"/>
          </a:xfrm>
        </p:spPr>
        <p:txBody>
          <a:bodyPr/>
          <a:lstStyle/>
          <a:p>
            <a:pPr algn="ctr"/>
            <a:r>
              <a:rPr lang="en-CA" sz="3600" dirty="0">
                <a:solidFill>
                  <a:srgbClr val="C00000"/>
                </a:solidFill>
              </a:rPr>
              <a:t>Emergency! Crisis! Death?!</a:t>
            </a:r>
            <a:br>
              <a:rPr lang="en-CA" sz="3600" dirty="0">
                <a:solidFill>
                  <a:srgbClr val="C00000"/>
                </a:solidFill>
              </a:rPr>
            </a:br>
            <a:br>
              <a:rPr lang="en-CA" sz="3600" dirty="0">
                <a:solidFill>
                  <a:srgbClr val="C00000"/>
                </a:solidFill>
              </a:rPr>
            </a:br>
            <a:r>
              <a:rPr lang="en-CA" sz="3200" dirty="0">
                <a:solidFill>
                  <a:srgbClr val="C00000"/>
                </a:solidFill>
              </a:rPr>
              <a:t>A </a:t>
            </a:r>
            <a:r>
              <a:rPr lang="en-CA" sz="3200" i="1" dirty="0">
                <a:solidFill>
                  <a:srgbClr val="C00000"/>
                </a:solidFill>
              </a:rPr>
              <a:t>Risk Event </a:t>
            </a:r>
            <a:r>
              <a:rPr lang="en-CA" sz="3200" dirty="0">
                <a:solidFill>
                  <a:srgbClr val="C00000"/>
                </a:solidFill>
              </a:rPr>
              <a:t>&amp; CANADEM Response</a:t>
            </a:r>
            <a:endParaRPr lang="en-CA" sz="3600" dirty="0">
              <a:solidFill>
                <a:srgbClr val="C00000"/>
              </a:solidFill>
            </a:endParaRPr>
          </a:p>
        </p:txBody>
      </p:sp>
      <p:sp>
        <p:nvSpPr>
          <p:cNvPr id="3" name="Content Placeholder 2"/>
          <p:cNvSpPr>
            <a:spLocks noGrp="1"/>
          </p:cNvSpPr>
          <p:nvPr>
            <p:ph idx="1"/>
          </p:nvPr>
        </p:nvSpPr>
        <p:spPr>
          <a:xfrm>
            <a:off x="762000" y="1905000"/>
            <a:ext cx="8381999" cy="4876800"/>
          </a:xfrm>
        </p:spPr>
        <p:txBody>
          <a:bodyPr/>
          <a:lstStyle/>
          <a:p>
            <a:pPr marL="0" indent="0">
              <a:buNone/>
            </a:pPr>
            <a:r>
              <a:rPr lang="en-US" sz="1600" dirty="0"/>
              <a:t>Despite proper and sufficient risk prevention, bad things will happen,         what is called a </a:t>
            </a:r>
            <a:r>
              <a:rPr lang="en-US" sz="1600" i="1" dirty="0"/>
              <a:t>risk event</a:t>
            </a:r>
            <a:r>
              <a:rPr lang="en-US" sz="1600" dirty="0"/>
              <a:t>. </a:t>
            </a:r>
          </a:p>
          <a:p>
            <a:pPr marL="457200" indent="-457200">
              <a:buAutoNum type="arabicPeriod"/>
            </a:pPr>
            <a:r>
              <a:rPr lang="en-US" sz="1600" dirty="0"/>
              <a:t>All staff should be aware of our current response protocols</a:t>
            </a:r>
          </a:p>
          <a:p>
            <a:pPr marL="457200" indent="-457200">
              <a:buAutoNum type="arabicPeriod"/>
            </a:pPr>
            <a:r>
              <a:rPr lang="en-US" sz="1600" dirty="0"/>
              <a:t>When a </a:t>
            </a:r>
            <a:r>
              <a:rPr lang="en-US" sz="1600" i="1" dirty="0"/>
              <a:t>risk event </a:t>
            </a:r>
            <a:r>
              <a:rPr lang="en-US" sz="1600" dirty="0"/>
              <a:t>occurs, staff should immediately look at those protocols</a:t>
            </a:r>
          </a:p>
          <a:p>
            <a:pPr marL="0" indent="0">
              <a:buNone/>
            </a:pPr>
            <a:r>
              <a:rPr lang="en-US" sz="2000" b="1" dirty="0">
                <a:solidFill>
                  <a:srgbClr val="C00000"/>
                </a:solidFill>
              </a:rPr>
              <a:t>See</a:t>
            </a:r>
            <a:r>
              <a:rPr lang="en-US" sz="2000" dirty="0">
                <a:solidFill>
                  <a:srgbClr val="C00000"/>
                </a:solidFill>
              </a:rPr>
              <a:t>:</a:t>
            </a:r>
            <a:r>
              <a:rPr lang="en-US" sz="1400" b="1" i="1" dirty="0"/>
              <a:t> CANADEM HQ Critical Incident Response Immediate Procedure</a:t>
            </a:r>
            <a:r>
              <a:rPr lang="en-US" sz="1400" i="1" dirty="0"/>
              <a:t>:</a:t>
            </a:r>
            <a:r>
              <a:rPr lang="en-CA" sz="1400" i="1" dirty="0"/>
              <a:t> </a:t>
            </a:r>
          </a:p>
          <a:p>
            <a:pPr marL="0" indent="0">
              <a:buNone/>
            </a:pPr>
            <a:r>
              <a:rPr lang="en-US" sz="1200" i="1" dirty="0"/>
              <a:t>Z-drive/DOCTRINE and other core CANADEM Documents/ CANADEM HQ Critical Incident Response Procedure.doc</a:t>
            </a:r>
            <a:endParaRPr lang="en-CA" sz="1400" i="1" dirty="0"/>
          </a:p>
          <a:p>
            <a:pPr marL="0" indent="0">
              <a:buNone/>
            </a:pPr>
            <a:endParaRPr lang="en-US" sz="1200" b="1" dirty="0"/>
          </a:p>
          <a:p>
            <a:pPr marL="0" indent="0">
              <a:buNone/>
            </a:pPr>
            <a:r>
              <a:rPr lang="en-US" sz="2400" b="1" dirty="0"/>
              <a:t>Throughout initial and subsequent actions, the principles in order of priority are:</a:t>
            </a:r>
            <a:endParaRPr lang="en-CA" sz="2400" dirty="0"/>
          </a:p>
          <a:p>
            <a:pPr lvl="0"/>
            <a:r>
              <a:rPr lang="en-US" sz="1600" dirty="0"/>
              <a:t>Best interests of the victim and their immediate family</a:t>
            </a:r>
            <a:endParaRPr lang="en-CA" sz="1600" dirty="0"/>
          </a:p>
          <a:p>
            <a:pPr lvl="0"/>
            <a:r>
              <a:rPr lang="en-US" sz="1600" dirty="0"/>
              <a:t>Concern about other CANADEM staff/associates in the field</a:t>
            </a:r>
            <a:endParaRPr lang="en-CA" sz="1600" dirty="0"/>
          </a:p>
          <a:p>
            <a:pPr lvl="0"/>
            <a:r>
              <a:rPr lang="en-US" sz="1600" dirty="0"/>
              <a:t>Advancing optimum CANADEM and/or mission mitigation measures </a:t>
            </a:r>
            <a:endParaRPr lang="en-CA" sz="1600" dirty="0"/>
          </a:p>
          <a:p>
            <a:pPr lvl="0"/>
            <a:r>
              <a:rPr lang="en-US" sz="1600" dirty="0"/>
              <a:t>Addressing CANADEM liabilities and risks</a:t>
            </a:r>
            <a:endParaRPr lang="en-CA" sz="1600" dirty="0"/>
          </a:p>
          <a:p>
            <a:pPr lvl="0"/>
            <a:r>
              <a:rPr lang="en-US" sz="1600" dirty="0"/>
              <a:t>Transparency with the media and public without infringing privacy issues.</a:t>
            </a:r>
          </a:p>
          <a:p>
            <a:pPr marL="0" lvl="0" indent="0">
              <a:buNone/>
            </a:pPr>
            <a:endParaRPr lang="en-CA" sz="1600" dirty="0"/>
          </a:p>
          <a:p>
            <a:pPr marL="0" indent="0">
              <a:buNone/>
            </a:pPr>
            <a:endParaRPr lang="en-CA" dirty="0"/>
          </a:p>
        </p:txBody>
      </p:sp>
      <p:sp>
        <p:nvSpPr>
          <p:cNvPr id="4" name="AutoShape 30"/>
          <p:cNvSpPr>
            <a:spLocks noChangeArrowheads="1"/>
          </p:cNvSpPr>
          <p:nvPr/>
        </p:nvSpPr>
        <p:spPr bwMode="auto">
          <a:xfrm>
            <a:off x="152400" y="76200"/>
            <a:ext cx="1219200" cy="990600"/>
          </a:xfrm>
          <a:prstGeom prst="irregularSeal1">
            <a:avLst/>
          </a:prstGeom>
          <a:gradFill rotWithShape="1">
            <a:gsLst>
              <a:gs pos="0">
                <a:srgbClr val="000082"/>
              </a:gs>
              <a:gs pos="30000">
                <a:srgbClr val="66008F"/>
              </a:gs>
              <a:gs pos="64999">
                <a:srgbClr val="BA0066"/>
              </a:gs>
              <a:gs pos="89999">
                <a:srgbClr val="FF0000"/>
              </a:gs>
              <a:gs pos="100000">
                <a:srgbClr val="FF8200"/>
              </a:gs>
            </a:gsLst>
            <a:path path="shape">
              <a:fillToRect l="50000" t="50000" r="50000" b="50000"/>
            </a:path>
          </a:gra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Tree>
    <p:extLst>
      <p:ext uri="{BB962C8B-B14F-4D97-AF65-F5344CB8AC3E}">
        <p14:creationId xmlns:p14="http://schemas.microsoft.com/office/powerpoint/2010/main" val="115695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3000"/>
                                        <p:tgtEl>
                                          <p:spTgt spid="3">
                                            <p:txEl>
                                              <p:pRg st="0" end="0"/>
                                            </p:txEl>
                                          </p:spTgt>
                                        </p:tgtEl>
                                      </p:cBhvr>
                                    </p:animEffect>
                                  </p:childTnLst>
                                </p:cTn>
                              </p:par>
                            </p:childTnLst>
                          </p:cTn>
                        </p:par>
                        <p:par>
                          <p:cTn id="8" fill="hold">
                            <p:stCondLst>
                              <p:cond delay="4000"/>
                            </p:stCondLst>
                            <p:childTnLst>
                              <p:par>
                                <p:cTn id="9" presetID="22" presetClass="entr" presetSubtype="8" fill="hold" grpId="0" nodeType="afterEffect">
                                  <p:stCondLst>
                                    <p:cond delay="10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3000"/>
                                        <p:tgtEl>
                                          <p:spTgt spid="3">
                                            <p:txEl>
                                              <p:pRg st="1" end="1"/>
                                            </p:txEl>
                                          </p:spTgt>
                                        </p:tgtEl>
                                      </p:cBhvr>
                                    </p:animEffect>
                                  </p:childTnLst>
                                </p:cTn>
                              </p:par>
                            </p:childTnLst>
                          </p:cTn>
                        </p:par>
                        <p:par>
                          <p:cTn id="12" fill="hold">
                            <p:stCondLst>
                              <p:cond delay="8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3000"/>
                                        <p:tgtEl>
                                          <p:spTgt spid="3">
                                            <p:txEl>
                                              <p:pRg st="2" end="2"/>
                                            </p:txEl>
                                          </p:spTgt>
                                        </p:tgtEl>
                                      </p:cBhvr>
                                    </p:animEffect>
                                  </p:childTnLst>
                                </p:cTn>
                              </p:par>
                            </p:childTnLst>
                          </p:cTn>
                        </p:par>
                        <p:par>
                          <p:cTn id="16" fill="hold">
                            <p:stCondLst>
                              <p:cond delay="110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3000"/>
                                        <p:tgtEl>
                                          <p:spTgt spid="3">
                                            <p:txEl>
                                              <p:pRg st="3" end="3"/>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3000"/>
                                        <p:tgtEl>
                                          <p:spTgt spid="3">
                                            <p:txEl>
                                              <p:pRg st="4" end="4"/>
                                            </p:txEl>
                                          </p:spTgt>
                                        </p:tgtEl>
                                      </p:cBhvr>
                                    </p:animEffect>
                                  </p:childTnLst>
                                </p:cTn>
                              </p:par>
                            </p:childTnLst>
                          </p:cTn>
                        </p:par>
                        <p:par>
                          <p:cTn id="23" fill="hold">
                            <p:stCondLst>
                              <p:cond delay="14000"/>
                            </p:stCondLst>
                            <p:childTnLst>
                              <p:par>
                                <p:cTn id="24" presetID="22" presetClass="entr" presetSubtype="8" fill="hold" grpId="0" nodeType="afterEffect">
                                  <p:stCondLst>
                                    <p:cond delay="150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left)">
                                      <p:cBhvr>
                                        <p:cTn id="26" dur="3000"/>
                                        <p:tgtEl>
                                          <p:spTgt spid="3">
                                            <p:txEl>
                                              <p:pRg st="6" end="6"/>
                                            </p:txEl>
                                          </p:spTgt>
                                        </p:tgtEl>
                                      </p:cBhvr>
                                    </p:animEffect>
                                  </p:childTnLst>
                                </p:cTn>
                              </p:par>
                            </p:childTnLst>
                          </p:cTn>
                        </p:par>
                        <p:par>
                          <p:cTn id="27" fill="hold">
                            <p:stCondLst>
                              <p:cond delay="18500"/>
                            </p:stCondLst>
                            <p:childTnLst>
                              <p:par>
                                <p:cTn id="28" presetID="22" presetClass="entr" presetSubtype="8" fill="hold" grpId="0" nodeType="afterEffect">
                                  <p:stCondLst>
                                    <p:cond delay="100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ipe(left)">
                                      <p:cBhvr>
                                        <p:cTn id="30" dur="3000"/>
                                        <p:tgtEl>
                                          <p:spTgt spid="3">
                                            <p:txEl>
                                              <p:pRg st="7" end="7"/>
                                            </p:txEl>
                                          </p:spTgt>
                                        </p:tgtEl>
                                      </p:cBhvr>
                                    </p:animEffect>
                                  </p:childTnLst>
                                </p:cTn>
                              </p:par>
                            </p:childTnLst>
                          </p:cTn>
                        </p:par>
                        <p:par>
                          <p:cTn id="31" fill="hold">
                            <p:stCondLst>
                              <p:cond delay="22500"/>
                            </p:stCondLst>
                            <p:childTnLst>
                              <p:par>
                                <p:cTn id="32" presetID="22" presetClass="entr" presetSubtype="8" fill="hold" grpId="0" nodeType="afterEffect">
                                  <p:stCondLst>
                                    <p:cond delay="100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ipe(left)">
                                      <p:cBhvr>
                                        <p:cTn id="34" dur="3000"/>
                                        <p:tgtEl>
                                          <p:spTgt spid="3">
                                            <p:txEl>
                                              <p:pRg st="8" end="8"/>
                                            </p:txEl>
                                          </p:spTgt>
                                        </p:tgtEl>
                                      </p:cBhvr>
                                    </p:animEffect>
                                  </p:childTnLst>
                                </p:cTn>
                              </p:par>
                            </p:childTnLst>
                          </p:cTn>
                        </p:par>
                        <p:par>
                          <p:cTn id="35" fill="hold">
                            <p:stCondLst>
                              <p:cond delay="26500"/>
                            </p:stCondLst>
                            <p:childTnLst>
                              <p:par>
                                <p:cTn id="36" presetID="22" presetClass="entr" presetSubtype="8" fill="hold" grpId="0" nodeType="after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wipe(left)">
                                      <p:cBhvr>
                                        <p:cTn id="38" dur="3000"/>
                                        <p:tgtEl>
                                          <p:spTgt spid="3">
                                            <p:txEl>
                                              <p:pRg st="9" end="9"/>
                                            </p:txEl>
                                          </p:spTgt>
                                        </p:tgtEl>
                                      </p:cBhvr>
                                    </p:animEffect>
                                  </p:childTnLst>
                                </p:cTn>
                              </p:par>
                            </p:childTnLst>
                          </p:cTn>
                        </p:par>
                        <p:par>
                          <p:cTn id="39" fill="hold">
                            <p:stCondLst>
                              <p:cond delay="29500"/>
                            </p:stCondLst>
                            <p:childTnLst>
                              <p:par>
                                <p:cTn id="40" presetID="22" presetClass="entr" presetSubtype="8" fill="hold" grpId="0" nodeType="after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wipe(left)">
                                      <p:cBhvr>
                                        <p:cTn id="42" dur="3000"/>
                                        <p:tgtEl>
                                          <p:spTgt spid="3">
                                            <p:txEl>
                                              <p:pRg st="10" end="10"/>
                                            </p:txEl>
                                          </p:spTgt>
                                        </p:tgtEl>
                                      </p:cBhvr>
                                    </p:animEffect>
                                  </p:childTnLst>
                                </p:cTn>
                              </p:par>
                            </p:childTnLst>
                          </p:cTn>
                        </p:par>
                        <p:par>
                          <p:cTn id="43" fill="hold">
                            <p:stCondLst>
                              <p:cond delay="32500"/>
                            </p:stCondLst>
                            <p:childTnLst>
                              <p:par>
                                <p:cTn id="44" presetID="22" presetClass="entr" presetSubtype="8" fill="hold" grpId="0" nodeType="after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wipe(left)">
                                      <p:cBhvr>
                                        <p:cTn id="46" dur="3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0561"/>
            <a:ext cx="8272462" cy="1323439"/>
          </a:xfrm>
        </p:spPr>
        <p:txBody>
          <a:bodyPr/>
          <a:lstStyle/>
          <a:p>
            <a:r>
              <a:rPr lang="en-CA" sz="3200" b="1" dirty="0"/>
              <a:t>CANADEM HQ </a:t>
            </a:r>
            <a:br>
              <a:rPr lang="en-CA" sz="3200" b="1" dirty="0"/>
            </a:br>
            <a:r>
              <a:rPr lang="en-CA" sz="3600" b="1" dirty="0"/>
              <a:t>Critical Incident Fan-Out</a:t>
            </a:r>
            <a:br>
              <a:rPr lang="en-CA" sz="3600" b="1" dirty="0"/>
            </a:br>
            <a:r>
              <a:rPr lang="en-CA" sz="1100" b="1" dirty="0"/>
              <a:t>August 2023 version</a:t>
            </a:r>
          </a:p>
        </p:txBody>
      </p:sp>
      <p:sp>
        <p:nvSpPr>
          <p:cNvPr id="4" name="TextBox 3"/>
          <p:cNvSpPr txBox="1"/>
          <p:nvPr/>
        </p:nvSpPr>
        <p:spPr>
          <a:xfrm>
            <a:off x="208028" y="3261955"/>
            <a:ext cx="1170513" cy="584775"/>
          </a:xfrm>
          <a:prstGeom prst="rect">
            <a:avLst/>
          </a:prstGeom>
          <a:noFill/>
        </p:spPr>
        <p:txBody>
          <a:bodyPr wrap="none" rtlCol="0">
            <a:spAutoFit/>
          </a:bodyPr>
          <a:lstStyle/>
          <a:p>
            <a:r>
              <a:rPr lang="en-CA" sz="3200" b="1" dirty="0"/>
              <a:t>YOU</a:t>
            </a:r>
            <a:endParaRPr lang="en-CA" b="1" dirty="0"/>
          </a:p>
        </p:txBody>
      </p:sp>
      <p:sp>
        <p:nvSpPr>
          <p:cNvPr id="5" name="TextBox 4"/>
          <p:cNvSpPr txBox="1"/>
          <p:nvPr/>
        </p:nvSpPr>
        <p:spPr>
          <a:xfrm>
            <a:off x="4800600" y="2819400"/>
            <a:ext cx="1933543" cy="400110"/>
          </a:xfrm>
          <a:prstGeom prst="rect">
            <a:avLst/>
          </a:prstGeom>
          <a:noFill/>
          <a:ln>
            <a:noFill/>
          </a:ln>
        </p:spPr>
        <p:txBody>
          <a:bodyPr wrap="none" rtlCol="0">
            <a:spAutoFit/>
          </a:bodyPr>
          <a:lstStyle/>
          <a:p>
            <a:r>
              <a:rPr lang="en-CA" sz="2000" dirty="0"/>
              <a:t>Email all staff</a:t>
            </a:r>
          </a:p>
        </p:txBody>
      </p:sp>
      <p:sp>
        <p:nvSpPr>
          <p:cNvPr id="6" name="TextBox 5"/>
          <p:cNvSpPr txBox="1"/>
          <p:nvPr/>
        </p:nvSpPr>
        <p:spPr>
          <a:xfrm>
            <a:off x="4800600" y="5029200"/>
            <a:ext cx="3688830" cy="400110"/>
          </a:xfrm>
          <a:prstGeom prst="rect">
            <a:avLst/>
          </a:prstGeom>
          <a:noFill/>
          <a:ln>
            <a:noFill/>
          </a:ln>
        </p:spPr>
        <p:txBody>
          <a:bodyPr wrap="none" rtlCol="0">
            <a:spAutoFit/>
          </a:bodyPr>
          <a:lstStyle/>
          <a:p>
            <a:r>
              <a:rPr lang="en-CA" sz="2000" dirty="0"/>
              <a:t>Put out initial press release</a:t>
            </a:r>
          </a:p>
        </p:txBody>
      </p:sp>
      <p:sp>
        <p:nvSpPr>
          <p:cNvPr id="7" name="TextBox 6"/>
          <p:cNvSpPr txBox="1"/>
          <p:nvPr/>
        </p:nvSpPr>
        <p:spPr>
          <a:xfrm>
            <a:off x="4800600" y="3867090"/>
            <a:ext cx="2517036" cy="400110"/>
          </a:xfrm>
          <a:prstGeom prst="rect">
            <a:avLst/>
          </a:prstGeom>
          <a:noFill/>
          <a:ln>
            <a:noFill/>
          </a:ln>
        </p:spPr>
        <p:txBody>
          <a:bodyPr wrap="none" rtlCol="0">
            <a:spAutoFit/>
          </a:bodyPr>
          <a:lstStyle/>
          <a:p>
            <a:r>
              <a:rPr lang="en-CA" sz="2000" dirty="0"/>
              <a:t>Call Andrea (DoC)</a:t>
            </a:r>
          </a:p>
        </p:txBody>
      </p:sp>
      <p:sp>
        <p:nvSpPr>
          <p:cNvPr id="8" name="TextBox 7"/>
          <p:cNvSpPr txBox="1"/>
          <p:nvPr/>
        </p:nvSpPr>
        <p:spPr>
          <a:xfrm>
            <a:off x="2057400" y="4497288"/>
            <a:ext cx="2085827" cy="707886"/>
          </a:xfrm>
          <a:prstGeom prst="rect">
            <a:avLst/>
          </a:prstGeom>
          <a:noFill/>
        </p:spPr>
        <p:txBody>
          <a:bodyPr wrap="none" rtlCol="0">
            <a:spAutoFit/>
          </a:bodyPr>
          <a:lstStyle/>
          <a:p>
            <a:r>
              <a:rPr lang="en-CA" dirty="0"/>
              <a:t>Call Zoe</a:t>
            </a:r>
          </a:p>
          <a:p>
            <a:r>
              <a:rPr lang="en-CA" sz="1600" b="1" dirty="0"/>
              <a:t>C-819-790-7251</a:t>
            </a:r>
          </a:p>
        </p:txBody>
      </p:sp>
      <p:sp>
        <p:nvSpPr>
          <p:cNvPr id="9" name="TextBox 8"/>
          <p:cNvSpPr txBox="1"/>
          <p:nvPr/>
        </p:nvSpPr>
        <p:spPr>
          <a:xfrm>
            <a:off x="2057400" y="3200400"/>
            <a:ext cx="2085827" cy="707886"/>
          </a:xfrm>
          <a:prstGeom prst="rect">
            <a:avLst/>
          </a:prstGeom>
          <a:noFill/>
        </p:spPr>
        <p:txBody>
          <a:bodyPr wrap="none" rtlCol="0">
            <a:spAutoFit/>
          </a:bodyPr>
          <a:lstStyle/>
          <a:p>
            <a:r>
              <a:rPr lang="en-CA" dirty="0"/>
              <a:t>Call Pantiwa</a:t>
            </a:r>
          </a:p>
          <a:p>
            <a:r>
              <a:rPr lang="en-CA" sz="1600" b="1" dirty="0"/>
              <a:t>C-613-263-8881</a:t>
            </a:r>
          </a:p>
        </p:txBody>
      </p:sp>
      <p:sp>
        <p:nvSpPr>
          <p:cNvPr id="10" name="TextBox 9"/>
          <p:cNvSpPr txBox="1"/>
          <p:nvPr/>
        </p:nvSpPr>
        <p:spPr>
          <a:xfrm>
            <a:off x="2057400" y="2057400"/>
            <a:ext cx="2085827" cy="707886"/>
          </a:xfrm>
          <a:prstGeom prst="rect">
            <a:avLst/>
          </a:prstGeom>
          <a:noFill/>
        </p:spPr>
        <p:txBody>
          <a:bodyPr wrap="none" rtlCol="0">
            <a:spAutoFit/>
          </a:bodyPr>
          <a:lstStyle/>
          <a:p>
            <a:r>
              <a:rPr lang="en-CA" dirty="0"/>
              <a:t>Call Paul</a:t>
            </a:r>
          </a:p>
          <a:p>
            <a:r>
              <a:rPr lang="en-CA" sz="1600" b="1" dirty="0"/>
              <a:t>C-613-797-0211</a:t>
            </a:r>
          </a:p>
        </p:txBody>
      </p:sp>
      <p:sp>
        <p:nvSpPr>
          <p:cNvPr id="11" name="TextBox 10"/>
          <p:cNvSpPr txBox="1"/>
          <p:nvPr/>
        </p:nvSpPr>
        <p:spPr>
          <a:xfrm>
            <a:off x="4898411" y="1840140"/>
            <a:ext cx="2015295" cy="400110"/>
          </a:xfrm>
          <a:prstGeom prst="rect">
            <a:avLst/>
          </a:prstGeom>
          <a:noFill/>
          <a:ln>
            <a:noFill/>
          </a:ln>
        </p:spPr>
        <p:txBody>
          <a:bodyPr wrap="none" rtlCol="0">
            <a:spAutoFit/>
          </a:bodyPr>
          <a:lstStyle/>
          <a:p>
            <a:r>
              <a:rPr lang="en-CA" sz="2000" dirty="0"/>
              <a:t>Contact Board</a:t>
            </a:r>
          </a:p>
        </p:txBody>
      </p:sp>
      <p:sp>
        <p:nvSpPr>
          <p:cNvPr id="12" name="TextBox 11"/>
          <p:cNvSpPr txBox="1"/>
          <p:nvPr/>
        </p:nvSpPr>
        <p:spPr>
          <a:xfrm>
            <a:off x="4800600" y="4343400"/>
            <a:ext cx="4026968" cy="646331"/>
          </a:xfrm>
          <a:prstGeom prst="rect">
            <a:avLst/>
          </a:prstGeom>
          <a:noFill/>
          <a:ln>
            <a:noFill/>
          </a:ln>
        </p:spPr>
        <p:txBody>
          <a:bodyPr wrap="square" rtlCol="0">
            <a:spAutoFit/>
          </a:bodyPr>
          <a:lstStyle/>
          <a:p>
            <a:r>
              <a:rPr lang="en-CA" sz="1800" dirty="0"/>
              <a:t>IF EOM or SPU contact relevant individuals/mgmt./GAC</a:t>
            </a:r>
          </a:p>
        </p:txBody>
      </p:sp>
      <p:cxnSp>
        <p:nvCxnSpPr>
          <p:cNvPr id="14" name="Straight Arrow Connector 13"/>
          <p:cNvCxnSpPr>
            <a:stCxn id="4" idx="3"/>
            <a:endCxn id="10" idx="1"/>
          </p:cNvCxnSpPr>
          <p:nvPr/>
        </p:nvCxnSpPr>
        <p:spPr bwMode="auto">
          <a:xfrm flipV="1">
            <a:off x="1378541" y="2411343"/>
            <a:ext cx="678859" cy="1143000"/>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a:stCxn id="4" idx="3"/>
            <a:endCxn id="9" idx="1"/>
          </p:cNvCxnSpPr>
          <p:nvPr/>
        </p:nvCxnSpPr>
        <p:spPr bwMode="auto">
          <a:xfrm>
            <a:off x="1378541" y="3554343"/>
            <a:ext cx="678859" cy="0"/>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4" idx="3"/>
            <a:endCxn id="8" idx="1"/>
          </p:cNvCxnSpPr>
          <p:nvPr/>
        </p:nvCxnSpPr>
        <p:spPr bwMode="auto">
          <a:xfrm>
            <a:off x="1378541" y="3554343"/>
            <a:ext cx="678859" cy="1296888"/>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stCxn id="10" idx="3"/>
            <a:endCxn id="11" idx="1"/>
          </p:cNvCxnSpPr>
          <p:nvPr/>
        </p:nvCxnSpPr>
        <p:spPr bwMode="auto">
          <a:xfrm flipV="1">
            <a:off x="4143227" y="2040195"/>
            <a:ext cx="755184" cy="371148"/>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Straight Arrow Connector 17"/>
          <p:cNvCxnSpPr>
            <a:stCxn id="9" idx="3"/>
            <a:endCxn id="5" idx="1"/>
          </p:cNvCxnSpPr>
          <p:nvPr/>
        </p:nvCxnSpPr>
        <p:spPr bwMode="auto">
          <a:xfrm flipV="1">
            <a:off x="4143227" y="3019455"/>
            <a:ext cx="657373" cy="534888"/>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a:stCxn id="9" idx="3"/>
            <a:endCxn id="7" idx="1"/>
          </p:cNvCxnSpPr>
          <p:nvPr/>
        </p:nvCxnSpPr>
        <p:spPr bwMode="auto">
          <a:xfrm>
            <a:off x="4143227" y="3554343"/>
            <a:ext cx="657373" cy="512802"/>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Arrow Connector 19"/>
          <p:cNvCxnSpPr>
            <a:stCxn id="8" idx="3"/>
            <a:endCxn id="6" idx="1"/>
          </p:cNvCxnSpPr>
          <p:nvPr/>
        </p:nvCxnSpPr>
        <p:spPr bwMode="auto">
          <a:xfrm>
            <a:off x="4143227" y="4851231"/>
            <a:ext cx="657373" cy="378024"/>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a:stCxn id="8" idx="3"/>
            <a:endCxn id="12" idx="1"/>
          </p:cNvCxnSpPr>
          <p:nvPr/>
        </p:nvCxnSpPr>
        <p:spPr bwMode="auto">
          <a:xfrm flipV="1">
            <a:off x="4143227" y="4666566"/>
            <a:ext cx="657373" cy="184665"/>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TextBox 2"/>
          <p:cNvSpPr txBox="1"/>
          <p:nvPr/>
        </p:nvSpPr>
        <p:spPr>
          <a:xfrm>
            <a:off x="685800" y="5486400"/>
            <a:ext cx="8000999" cy="1292662"/>
          </a:xfrm>
          <a:prstGeom prst="rect">
            <a:avLst/>
          </a:prstGeom>
          <a:noFill/>
        </p:spPr>
        <p:txBody>
          <a:bodyPr wrap="square" rtlCol="0">
            <a:spAutoFit/>
          </a:bodyPr>
          <a:lstStyle/>
          <a:p>
            <a:r>
              <a:rPr lang="en-CA" sz="1600" dirty="0"/>
              <a:t>As per CANADEM’s </a:t>
            </a:r>
            <a:r>
              <a:rPr lang="en-CA" sz="1600" i="1" dirty="0"/>
              <a:t>Integrated Risk Management</a:t>
            </a:r>
            <a:r>
              <a:rPr lang="en-CA" sz="1600" dirty="0"/>
              <a:t>, </a:t>
            </a:r>
          </a:p>
          <a:p>
            <a:r>
              <a:rPr lang="en-CA" sz="1600" b="1" dirty="0"/>
              <a:t>any</a:t>
            </a:r>
            <a:r>
              <a:rPr lang="en-CA" sz="1600" dirty="0"/>
              <a:t> CANADEM staffer hearing of a critical incident should: </a:t>
            </a:r>
          </a:p>
          <a:p>
            <a:pPr marL="685800" lvl="1" indent="-228600">
              <a:buAutoNum type="arabicPeriod"/>
            </a:pPr>
            <a:r>
              <a:rPr lang="en-CA" sz="1600" dirty="0"/>
              <a:t>assume that nobody else is aware of it; and</a:t>
            </a:r>
          </a:p>
          <a:p>
            <a:pPr marL="685800" lvl="1" indent="-228600">
              <a:buAutoNum type="arabicPeriod"/>
            </a:pPr>
            <a:r>
              <a:rPr lang="en-CA" sz="1600" dirty="0"/>
              <a:t>take immediate initiative and call Paul + Pantiwa + Zoe if EOM</a:t>
            </a:r>
            <a:r>
              <a:rPr lang="en-US" sz="1600" dirty="0"/>
              <a:t>/SPU</a:t>
            </a:r>
            <a:endParaRPr lang="en-CA" sz="1600" dirty="0"/>
          </a:p>
          <a:p>
            <a:r>
              <a:rPr lang="en-CA" sz="1400" dirty="0"/>
              <a:t>(see CANADEM HQ Critical Incident Response Immediate Procedure on z-drive)/</a:t>
            </a:r>
          </a:p>
        </p:txBody>
      </p:sp>
      <p:sp>
        <p:nvSpPr>
          <p:cNvPr id="23" name="TextBox 22"/>
          <p:cNvSpPr txBox="1"/>
          <p:nvPr/>
        </p:nvSpPr>
        <p:spPr>
          <a:xfrm>
            <a:off x="4800600" y="2286000"/>
            <a:ext cx="3382529" cy="400110"/>
          </a:xfrm>
          <a:prstGeom prst="rect">
            <a:avLst/>
          </a:prstGeom>
          <a:noFill/>
          <a:ln>
            <a:noFill/>
          </a:ln>
        </p:spPr>
        <p:txBody>
          <a:bodyPr wrap="none" rtlCol="0">
            <a:spAutoFit/>
          </a:bodyPr>
          <a:lstStyle/>
          <a:p>
            <a:r>
              <a:rPr lang="en-CA" sz="2000" dirty="0"/>
              <a:t>Convene Response Team</a:t>
            </a:r>
          </a:p>
        </p:txBody>
      </p:sp>
      <p:cxnSp>
        <p:nvCxnSpPr>
          <p:cNvPr id="24" name="Straight Arrow Connector 23"/>
          <p:cNvCxnSpPr>
            <a:stCxn id="10" idx="3"/>
            <a:endCxn id="23" idx="1"/>
          </p:cNvCxnSpPr>
          <p:nvPr/>
        </p:nvCxnSpPr>
        <p:spPr bwMode="auto">
          <a:xfrm>
            <a:off x="4143227" y="2411343"/>
            <a:ext cx="657373" cy="74712"/>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TextBox 26"/>
          <p:cNvSpPr txBox="1"/>
          <p:nvPr/>
        </p:nvSpPr>
        <p:spPr>
          <a:xfrm>
            <a:off x="4800600" y="3178314"/>
            <a:ext cx="4484168" cy="707886"/>
          </a:xfrm>
          <a:prstGeom prst="rect">
            <a:avLst/>
          </a:prstGeom>
          <a:noFill/>
          <a:ln>
            <a:noFill/>
          </a:ln>
        </p:spPr>
        <p:txBody>
          <a:bodyPr wrap="square" rtlCol="0">
            <a:spAutoFit/>
          </a:bodyPr>
          <a:lstStyle/>
          <a:p>
            <a:r>
              <a:rPr lang="en-CA" sz="2000" dirty="0"/>
              <a:t>Contact relevant mission individuals/</a:t>
            </a:r>
            <a:r>
              <a:rPr lang="en-CA" sz="2000" dirty="0" err="1"/>
              <a:t>mgmt</a:t>
            </a:r>
            <a:r>
              <a:rPr lang="en-CA" sz="2000" dirty="0"/>
              <a:t>/funder</a:t>
            </a:r>
          </a:p>
        </p:txBody>
      </p:sp>
      <p:cxnSp>
        <p:nvCxnSpPr>
          <p:cNvPr id="34" name="Straight Arrow Connector 33"/>
          <p:cNvCxnSpPr>
            <a:stCxn id="9" idx="3"/>
            <a:endCxn id="27" idx="1"/>
          </p:cNvCxnSpPr>
          <p:nvPr/>
        </p:nvCxnSpPr>
        <p:spPr bwMode="auto">
          <a:xfrm flipV="1">
            <a:off x="4143227" y="3532257"/>
            <a:ext cx="657373" cy="22086"/>
          </a:xfrm>
          <a:prstGeom prst="straightConnector1">
            <a:avLst/>
          </a:prstGeom>
          <a:solidFill>
            <a:schemeClr val="accent1"/>
          </a:solidFill>
          <a:ln w="38100" cap="flat" cmpd="sng" algn="ctr">
            <a:solidFill>
              <a:schemeClr val="tx1"/>
            </a:solidFill>
            <a:prstDash val="solid"/>
            <a:miter lim="800000"/>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8554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2500"/>
                            </p:stCondLst>
                            <p:childTnLst>
                              <p:par>
                                <p:cTn id="9" presetID="22" presetClass="entr" presetSubtype="8" fill="hold" grpId="0"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2000"/>
                                        <p:tgtEl>
                                          <p:spTgt spid="3">
                                            <p:txEl>
                                              <p:pRg st="1" end="1"/>
                                            </p:txEl>
                                          </p:spTgt>
                                        </p:tgtEl>
                                      </p:cBhvr>
                                    </p:animEffect>
                                  </p:childTnLst>
                                </p:cTn>
                              </p:par>
                              <p:par>
                                <p:cTn id="12" presetID="22" presetClass="entr" presetSubtype="8" fill="hold" grpId="0" nodeType="withEffect">
                                  <p:stCondLst>
                                    <p:cond delay="50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wipe(left)">
                                      <p:cBhvr>
                                        <p:cTn id="14" dur="2000"/>
                                        <p:tgtEl>
                                          <p:spTgt spid="3">
                                            <p:txEl>
                                              <p:pRg st="2" end="2"/>
                                            </p:txEl>
                                          </p:spTgt>
                                        </p:tgtEl>
                                      </p:cBhvr>
                                    </p:animEffect>
                                  </p:childTnLst>
                                </p:cTn>
                              </p:par>
                              <p:par>
                                <p:cTn id="15" presetID="22" presetClass="entr" presetSubtype="8" fill="hold" grpId="0" nodeType="withEffect">
                                  <p:stCondLst>
                                    <p:cond delay="50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2000"/>
                                        <p:tgtEl>
                                          <p:spTgt spid="3">
                                            <p:txEl>
                                              <p:pRg st="3" end="3"/>
                                            </p:txEl>
                                          </p:spTgt>
                                        </p:tgtEl>
                                      </p:cBhvr>
                                    </p:animEffect>
                                  </p:childTnLst>
                                </p:cTn>
                              </p:par>
                            </p:childTnLst>
                          </p:cTn>
                        </p:par>
                        <p:par>
                          <p:cTn id="18" fill="hold">
                            <p:stCondLst>
                              <p:cond delay="5000"/>
                            </p:stCondLst>
                            <p:childTnLst>
                              <p:par>
                                <p:cTn id="19" presetID="22" presetClass="entr" presetSubtype="8" fill="hold" grpId="0"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2000"/>
                                        <p:tgtEl>
                                          <p:spTgt spid="3">
                                            <p:txEl>
                                              <p:pRg st="4" end="4"/>
                                            </p:txEl>
                                          </p:spTgt>
                                        </p:tgtEl>
                                      </p:cBhvr>
                                    </p:animEffect>
                                  </p:childTnLst>
                                </p:cTn>
                              </p:par>
                            </p:childTnLst>
                          </p:cTn>
                        </p:par>
                        <p:par>
                          <p:cTn id="22" fill="hold">
                            <p:stCondLst>
                              <p:cond delay="7000"/>
                            </p:stCondLst>
                            <p:childTnLst>
                              <p:par>
                                <p:cTn id="23" presetID="22" presetClass="entr" presetSubtype="8"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left)">
                                      <p:cBhvr>
                                        <p:cTn id="25" dur="1000"/>
                                        <p:tgtEl>
                                          <p:spTgt spid="4"/>
                                        </p:tgtEl>
                                      </p:cBhvr>
                                    </p:animEffect>
                                  </p:childTnLst>
                                </p:cTn>
                              </p:par>
                            </p:childTnLst>
                          </p:cTn>
                        </p:par>
                        <p:par>
                          <p:cTn id="26" fill="hold">
                            <p:stCondLst>
                              <p:cond delay="8000"/>
                            </p:stCondLst>
                            <p:childTnLst>
                              <p:par>
                                <p:cTn id="27" presetID="22" presetClass="entr" presetSubtype="8" fill="hold"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left)">
                                      <p:cBhvr>
                                        <p:cTn id="29" dur="1000"/>
                                        <p:tgtEl>
                                          <p:spTgt spid="14"/>
                                        </p:tgtEl>
                                      </p:cBhvr>
                                    </p:animEffect>
                                  </p:childTnLst>
                                </p:cTn>
                              </p:par>
                            </p:childTnLst>
                          </p:cTn>
                        </p:par>
                        <p:par>
                          <p:cTn id="30" fill="hold">
                            <p:stCondLst>
                              <p:cond delay="9000"/>
                            </p:stCondLst>
                            <p:childTnLst>
                              <p:par>
                                <p:cTn id="31" presetID="22" presetClass="entr" presetSubtype="8"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1000"/>
                                        <p:tgtEl>
                                          <p:spTgt spid="10"/>
                                        </p:tgtEl>
                                      </p:cBhvr>
                                    </p:animEffect>
                                  </p:childTnLst>
                                </p:cTn>
                              </p:par>
                            </p:childTnLst>
                          </p:cTn>
                        </p:par>
                        <p:par>
                          <p:cTn id="34" fill="hold">
                            <p:stCondLst>
                              <p:cond delay="10000"/>
                            </p:stCondLst>
                            <p:childTnLst>
                              <p:par>
                                <p:cTn id="35" presetID="22" presetClass="entr" presetSubtype="8"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1000"/>
                                        <p:tgtEl>
                                          <p:spTgt spid="15"/>
                                        </p:tgtEl>
                                      </p:cBhvr>
                                    </p:animEffect>
                                  </p:childTnLst>
                                </p:cTn>
                              </p:par>
                            </p:childTnLst>
                          </p:cTn>
                        </p:par>
                        <p:par>
                          <p:cTn id="38" fill="hold">
                            <p:stCondLst>
                              <p:cond delay="11000"/>
                            </p:stCondLst>
                            <p:childTnLst>
                              <p:par>
                                <p:cTn id="39" presetID="22" presetClass="entr" presetSubtype="8"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left)">
                                      <p:cBhvr>
                                        <p:cTn id="41" dur="1000"/>
                                        <p:tgtEl>
                                          <p:spTgt spid="9"/>
                                        </p:tgtEl>
                                      </p:cBhvr>
                                    </p:animEffect>
                                  </p:childTnLst>
                                </p:cTn>
                              </p:par>
                            </p:childTnLst>
                          </p:cTn>
                        </p:par>
                        <p:par>
                          <p:cTn id="42" fill="hold">
                            <p:stCondLst>
                              <p:cond delay="12000"/>
                            </p:stCondLst>
                            <p:childTnLst>
                              <p:par>
                                <p:cTn id="43" presetID="22" presetClass="entr" presetSubtype="8" fill="hold"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left)">
                                      <p:cBhvr>
                                        <p:cTn id="45" dur="1000"/>
                                        <p:tgtEl>
                                          <p:spTgt spid="16"/>
                                        </p:tgtEl>
                                      </p:cBhvr>
                                    </p:animEffect>
                                  </p:childTnLst>
                                </p:cTn>
                              </p:par>
                            </p:childTnLst>
                          </p:cTn>
                        </p:par>
                        <p:par>
                          <p:cTn id="46" fill="hold">
                            <p:stCondLst>
                              <p:cond delay="13000"/>
                            </p:stCondLst>
                            <p:childTnLst>
                              <p:par>
                                <p:cTn id="47" presetID="22" presetClass="entr" presetSubtype="8" fill="hold" grpId="0" nodeType="after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wipe(left)">
                                      <p:cBhvr>
                                        <p:cTn id="49" dur="1000"/>
                                        <p:tgtEl>
                                          <p:spTgt spid="8"/>
                                        </p:tgtEl>
                                      </p:cBhvr>
                                    </p:animEffect>
                                  </p:childTnLst>
                                </p:cTn>
                              </p:par>
                            </p:childTnLst>
                          </p:cTn>
                        </p:par>
                        <p:par>
                          <p:cTn id="50" fill="hold">
                            <p:stCondLst>
                              <p:cond delay="14000"/>
                            </p:stCondLst>
                            <p:childTnLst>
                              <p:par>
                                <p:cTn id="51" presetID="22" presetClass="entr" presetSubtype="8" fill="hold" nodeType="after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wipe(left)">
                                      <p:cBhvr>
                                        <p:cTn id="53" dur="1000"/>
                                        <p:tgtEl>
                                          <p:spTgt spid="17"/>
                                        </p:tgtEl>
                                      </p:cBhvr>
                                    </p:animEffect>
                                  </p:childTnLst>
                                </p:cTn>
                              </p:par>
                            </p:childTnLst>
                          </p:cTn>
                        </p:par>
                        <p:par>
                          <p:cTn id="54" fill="hold">
                            <p:stCondLst>
                              <p:cond delay="15000"/>
                            </p:stCondLst>
                            <p:childTnLst>
                              <p:par>
                                <p:cTn id="55" presetID="22" presetClass="entr" presetSubtype="8" fill="hold" grpId="0" nodeType="after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wipe(left)">
                                      <p:cBhvr>
                                        <p:cTn id="57" dur="1000"/>
                                        <p:tgtEl>
                                          <p:spTgt spid="11"/>
                                        </p:tgtEl>
                                      </p:cBhvr>
                                    </p:animEffect>
                                  </p:childTnLst>
                                </p:cTn>
                              </p:par>
                            </p:childTnLst>
                          </p:cTn>
                        </p:par>
                        <p:par>
                          <p:cTn id="58" fill="hold">
                            <p:stCondLst>
                              <p:cond delay="16000"/>
                            </p:stCondLst>
                            <p:childTnLst>
                              <p:par>
                                <p:cTn id="59" presetID="22" presetClass="entr" presetSubtype="8" fill="hold" nodeType="afterEffect">
                                  <p:stCondLst>
                                    <p:cond delay="0"/>
                                  </p:stCondLst>
                                  <p:childTnLst>
                                    <p:set>
                                      <p:cBhvr>
                                        <p:cTn id="60" dur="1" fill="hold">
                                          <p:stCondLst>
                                            <p:cond delay="0"/>
                                          </p:stCondLst>
                                        </p:cTn>
                                        <p:tgtEl>
                                          <p:spTgt spid="24"/>
                                        </p:tgtEl>
                                        <p:attrNameLst>
                                          <p:attrName>style.visibility</p:attrName>
                                        </p:attrNameLst>
                                      </p:cBhvr>
                                      <p:to>
                                        <p:strVal val="visible"/>
                                      </p:to>
                                    </p:set>
                                    <p:animEffect transition="in" filter="wipe(left)">
                                      <p:cBhvr>
                                        <p:cTn id="61" dur="1000"/>
                                        <p:tgtEl>
                                          <p:spTgt spid="24"/>
                                        </p:tgtEl>
                                      </p:cBhvr>
                                    </p:animEffect>
                                  </p:childTnLst>
                                </p:cTn>
                              </p:par>
                            </p:childTnLst>
                          </p:cTn>
                        </p:par>
                        <p:par>
                          <p:cTn id="62" fill="hold">
                            <p:stCondLst>
                              <p:cond delay="17000"/>
                            </p:stCondLst>
                            <p:childTnLst>
                              <p:par>
                                <p:cTn id="63" presetID="22" presetClass="entr" presetSubtype="8" fill="hold" grpId="0" nodeType="afterEffect">
                                  <p:stCondLst>
                                    <p:cond delay="0"/>
                                  </p:stCondLst>
                                  <p:childTnLst>
                                    <p:set>
                                      <p:cBhvr>
                                        <p:cTn id="64" dur="1" fill="hold">
                                          <p:stCondLst>
                                            <p:cond delay="0"/>
                                          </p:stCondLst>
                                        </p:cTn>
                                        <p:tgtEl>
                                          <p:spTgt spid="23"/>
                                        </p:tgtEl>
                                        <p:attrNameLst>
                                          <p:attrName>style.visibility</p:attrName>
                                        </p:attrNameLst>
                                      </p:cBhvr>
                                      <p:to>
                                        <p:strVal val="visible"/>
                                      </p:to>
                                    </p:set>
                                    <p:animEffect transition="in" filter="wipe(left)">
                                      <p:cBhvr>
                                        <p:cTn id="65" dur="1000"/>
                                        <p:tgtEl>
                                          <p:spTgt spid="23"/>
                                        </p:tgtEl>
                                      </p:cBhvr>
                                    </p:animEffect>
                                  </p:childTnLst>
                                </p:cTn>
                              </p:par>
                            </p:childTnLst>
                          </p:cTn>
                        </p:par>
                        <p:par>
                          <p:cTn id="66" fill="hold">
                            <p:stCondLst>
                              <p:cond delay="18000"/>
                            </p:stCondLst>
                            <p:childTnLst>
                              <p:par>
                                <p:cTn id="67" presetID="22" presetClass="entr" presetSubtype="8" fill="hold" nodeType="after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wipe(left)">
                                      <p:cBhvr>
                                        <p:cTn id="69" dur="1000"/>
                                        <p:tgtEl>
                                          <p:spTgt spid="18"/>
                                        </p:tgtEl>
                                      </p:cBhvr>
                                    </p:animEffect>
                                  </p:childTnLst>
                                </p:cTn>
                              </p:par>
                            </p:childTnLst>
                          </p:cTn>
                        </p:par>
                        <p:par>
                          <p:cTn id="70" fill="hold">
                            <p:stCondLst>
                              <p:cond delay="19000"/>
                            </p:stCondLst>
                            <p:childTnLst>
                              <p:par>
                                <p:cTn id="71" presetID="22" presetClass="entr" presetSubtype="8" fill="hold" grpId="0" nodeType="after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wipe(left)">
                                      <p:cBhvr>
                                        <p:cTn id="73" dur="1000"/>
                                        <p:tgtEl>
                                          <p:spTgt spid="5"/>
                                        </p:tgtEl>
                                      </p:cBhvr>
                                    </p:animEffect>
                                  </p:childTnLst>
                                </p:cTn>
                              </p:par>
                            </p:childTnLst>
                          </p:cTn>
                        </p:par>
                        <p:par>
                          <p:cTn id="74" fill="hold">
                            <p:stCondLst>
                              <p:cond delay="20000"/>
                            </p:stCondLst>
                            <p:childTnLst>
                              <p:par>
                                <p:cTn id="75" presetID="22" presetClass="entr" presetSubtype="8" fill="hold" nodeType="after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wipe(left)">
                                      <p:cBhvr>
                                        <p:cTn id="77" dur="1000"/>
                                        <p:tgtEl>
                                          <p:spTgt spid="19"/>
                                        </p:tgtEl>
                                      </p:cBhvr>
                                    </p:animEffect>
                                  </p:childTnLst>
                                </p:cTn>
                              </p:par>
                            </p:childTnLst>
                          </p:cTn>
                        </p:par>
                        <p:par>
                          <p:cTn id="78" fill="hold">
                            <p:stCondLst>
                              <p:cond delay="21000"/>
                            </p:stCondLst>
                            <p:childTnLst>
                              <p:par>
                                <p:cTn id="79" presetID="22" presetClass="entr" presetSubtype="8" fill="hold" grpId="0" nodeType="afterEffect">
                                  <p:stCondLst>
                                    <p:cond delay="0"/>
                                  </p:stCondLst>
                                  <p:childTnLst>
                                    <p:set>
                                      <p:cBhvr>
                                        <p:cTn id="80" dur="1" fill="hold">
                                          <p:stCondLst>
                                            <p:cond delay="0"/>
                                          </p:stCondLst>
                                        </p:cTn>
                                        <p:tgtEl>
                                          <p:spTgt spid="7"/>
                                        </p:tgtEl>
                                        <p:attrNameLst>
                                          <p:attrName>style.visibility</p:attrName>
                                        </p:attrNameLst>
                                      </p:cBhvr>
                                      <p:to>
                                        <p:strVal val="visible"/>
                                      </p:to>
                                    </p:set>
                                    <p:animEffect transition="in" filter="wipe(left)">
                                      <p:cBhvr>
                                        <p:cTn id="81" dur="1000"/>
                                        <p:tgtEl>
                                          <p:spTgt spid="7"/>
                                        </p:tgtEl>
                                      </p:cBhvr>
                                    </p:animEffect>
                                  </p:childTnLst>
                                </p:cTn>
                              </p:par>
                            </p:childTnLst>
                          </p:cTn>
                        </p:par>
                        <p:par>
                          <p:cTn id="82" fill="hold">
                            <p:stCondLst>
                              <p:cond delay="22000"/>
                            </p:stCondLst>
                            <p:childTnLst>
                              <p:par>
                                <p:cTn id="83" presetID="22" presetClass="entr" presetSubtype="8" fill="hold" nodeType="afterEffect">
                                  <p:stCondLst>
                                    <p:cond delay="0"/>
                                  </p:stCondLst>
                                  <p:childTnLst>
                                    <p:set>
                                      <p:cBhvr>
                                        <p:cTn id="84" dur="1" fill="hold">
                                          <p:stCondLst>
                                            <p:cond delay="0"/>
                                          </p:stCondLst>
                                        </p:cTn>
                                        <p:tgtEl>
                                          <p:spTgt spid="21"/>
                                        </p:tgtEl>
                                        <p:attrNameLst>
                                          <p:attrName>style.visibility</p:attrName>
                                        </p:attrNameLst>
                                      </p:cBhvr>
                                      <p:to>
                                        <p:strVal val="visible"/>
                                      </p:to>
                                    </p:set>
                                    <p:animEffect transition="in" filter="wipe(left)">
                                      <p:cBhvr>
                                        <p:cTn id="85" dur="1000"/>
                                        <p:tgtEl>
                                          <p:spTgt spid="21"/>
                                        </p:tgtEl>
                                      </p:cBhvr>
                                    </p:animEffect>
                                  </p:childTnLst>
                                </p:cTn>
                              </p:par>
                            </p:childTnLst>
                          </p:cTn>
                        </p:par>
                        <p:par>
                          <p:cTn id="86" fill="hold">
                            <p:stCondLst>
                              <p:cond delay="23000"/>
                            </p:stCondLst>
                            <p:childTnLst>
                              <p:par>
                                <p:cTn id="87" presetID="22" presetClass="entr" presetSubtype="8" fill="hold" grpId="0" nodeType="afterEffect">
                                  <p:stCondLst>
                                    <p:cond delay="0"/>
                                  </p:stCondLst>
                                  <p:childTnLst>
                                    <p:set>
                                      <p:cBhvr>
                                        <p:cTn id="88" dur="1" fill="hold">
                                          <p:stCondLst>
                                            <p:cond delay="0"/>
                                          </p:stCondLst>
                                        </p:cTn>
                                        <p:tgtEl>
                                          <p:spTgt spid="12"/>
                                        </p:tgtEl>
                                        <p:attrNameLst>
                                          <p:attrName>style.visibility</p:attrName>
                                        </p:attrNameLst>
                                      </p:cBhvr>
                                      <p:to>
                                        <p:strVal val="visible"/>
                                      </p:to>
                                    </p:set>
                                    <p:animEffect transition="in" filter="wipe(left)">
                                      <p:cBhvr>
                                        <p:cTn id="89" dur="1000"/>
                                        <p:tgtEl>
                                          <p:spTgt spid="12"/>
                                        </p:tgtEl>
                                      </p:cBhvr>
                                    </p:animEffect>
                                  </p:childTnLst>
                                </p:cTn>
                              </p:par>
                            </p:childTnLst>
                          </p:cTn>
                        </p:par>
                        <p:par>
                          <p:cTn id="90" fill="hold">
                            <p:stCondLst>
                              <p:cond delay="24000"/>
                            </p:stCondLst>
                            <p:childTnLst>
                              <p:par>
                                <p:cTn id="91" presetID="22" presetClass="entr" presetSubtype="8" fill="hold" nodeType="afterEffect">
                                  <p:stCondLst>
                                    <p:cond delay="0"/>
                                  </p:stCondLst>
                                  <p:childTnLst>
                                    <p:set>
                                      <p:cBhvr>
                                        <p:cTn id="92" dur="1" fill="hold">
                                          <p:stCondLst>
                                            <p:cond delay="0"/>
                                          </p:stCondLst>
                                        </p:cTn>
                                        <p:tgtEl>
                                          <p:spTgt spid="20"/>
                                        </p:tgtEl>
                                        <p:attrNameLst>
                                          <p:attrName>style.visibility</p:attrName>
                                        </p:attrNameLst>
                                      </p:cBhvr>
                                      <p:to>
                                        <p:strVal val="visible"/>
                                      </p:to>
                                    </p:set>
                                    <p:animEffect transition="in" filter="wipe(left)">
                                      <p:cBhvr>
                                        <p:cTn id="93" dur="1000"/>
                                        <p:tgtEl>
                                          <p:spTgt spid="20"/>
                                        </p:tgtEl>
                                      </p:cBhvr>
                                    </p:animEffect>
                                  </p:childTnLst>
                                </p:cTn>
                              </p:par>
                            </p:childTnLst>
                          </p:cTn>
                        </p:par>
                        <p:par>
                          <p:cTn id="94" fill="hold">
                            <p:stCondLst>
                              <p:cond delay="25000"/>
                            </p:stCondLst>
                            <p:childTnLst>
                              <p:par>
                                <p:cTn id="95" presetID="22" presetClass="entr" presetSubtype="8" fill="hold" grpId="0" nodeType="afterEffect">
                                  <p:stCondLst>
                                    <p:cond delay="0"/>
                                  </p:stCondLst>
                                  <p:childTnLst>
                                    <p:set>
                                      <p:cBhvr>
                                        <p:cTn id="96" dur="1" fill="hold">
                                          <p:stCondLst>
                                            <p:cond delay="0"/>
                                          </p:stCondLst>
                                        </p:cTn>
                                        <p:tgtEl>
                                          <p:spTgt spid="6"/>
                                        </p:tgtEl>
                                        <p:attrNameLst>
                                          <p:attrName>style.visibility</p:attrName>
                                        </p:attrNameLst>
                                      </p:cBhvr>
                                      <p:to>
                                        <p:strVal val="visible"/>
                                      </p:to>
                                    </p:set>
                                    <p:animEffect transition="in" filter="wipe(left)">
                                      <p:cBhvr>
                                        <p:cTn id="97" dur="1000"/>
                                        <p:tgtEl>
                                          <p:spTgt spid="6"/>
                                        </p:tgtEl>
                                      </p:cBhvr>
                                    </p:animEffect>
                                  </p:childTnLst>
                                </p:cTn>
                              </p:par>
                            </p:childTnLst>
                          </p:cTn>
                        </p:par>
                        <p:par>
                          <p:cTn id="98" fill="hold">
                            <p:stCondLst>
                              <p:cond delay="26000"/>
                            </p:stCondLst>
                            <p:childTnLst>
                              <p:par>
                                <p:cTn id="99" presetID="22" presetClass="entr" presetSubtype="8" fill="hold" grpId="0" nodeType="after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wipe(left)">
                                      <p:cBhvr>
                                        <p:cTn id="101" dur="1000"/>
                                        <p:tgtEl>
                                          <p:spTgt spid="27"/>
                                        </p:tgtEl>
                                      </p:cBhvr>
                                    </p:animEffect>
                                  </p:childTnLst>
                                </p:cTn>
                              </p:par>
                            </p:childTnLst>
                          </p:cTn>
                        </p:par>
                        <p:par>
                          <p:cTn id="102" fill="hold">
                            <p:stCondLst>
                              <p:cond delay="27000"/>
                            </p:stCondLst>
                            <p:childTnLst>
                              <p:par>
                                <p:cTn id="103" presetID="22" presetClass="entr" presetSubtype="8" fill="hold" nodeType="afterEffect">
                                  <p:stCondLst>
                                    <p:cond delay="0"/>
                                  </p:stCondLst>
                                  <p:childTnLst>
                                    <p:set>
                                      <p:cBhvr>
                                        <p:cTn id="104" dur="1" fill="hold">
                                          <p:stCondLst>
                                            <p:cond delay="0"/>
                                          </p:stCondLst>
                                        </p:cTn>
                                        <p:tgtEl>
                                          <p:spTgt spid="34"/>
                                        </p:tgtEl>
                                        <p:attrNameLst>
                                          <p:attrName>style.visibility</p:attrName>
                                        </p:attrNameLst>
                                      </p:cBhvr>
                                      <p:to>
                                        <p:strVal val="visible"/>
                                      </p:to>
                                    </p:set>
                                    <p:animEffect transition="in" filter="wipe(left)">
                                      <p:cBhvr>
                                        <p:cTn id="105"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3" grpId="0" uiExpand="1" build="p"/>
      <p:bldP spid="23" grpId="0"/>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85800" y="922338"/>
            <a:ext cx="8162925" cy="701675"/>
          </a:xfrm>
        </p:spPr>
        <p:txBody>
          <a:bodyPr/>
          <a:lstStyle/>
          <a:p>
            <a:r>
              <a:rPr lang="en-US" sz="4000" dirty="0"/>
              <a:t>CANADEM’s 3 Key Risk Sectors</a:t>
            </a:r>
          </a:p>
        </p:txBody>
      </p:sp>
      <p:sp>
        <p:nvSpPr>
          <p:cNvPr id="36871" name="Oval 7"/>
          <p:cNvSpPr>
            <a:spLocks noChangeArrowheads="1"/>
          </p:cNvSpPr>
          <p:nvPr/>
        </p:nvSpPr>
        <p:spPr bwMode="auto">
          <a:xfrm>
            <a:off x="4191000" y="3886200"/>
            <a:ext cx="2362200" cy="2133600"/>
          </a:xfrm>
          <a:prstGeom prst="ellipse">
            <a:avLst/>
          </a:prstGeom>
          <a:solidFill>
            <a:srgbClr val="DDDDDD">
              <a:alpha val="71765"/>
            </a:srgbClr>
          </a:solidFill>
          <a:ln w="9525">
            <a:solidFill>
              <a:schemeClr val="tx1"/>
            </a:solidFill>
            <a:miter lim="800000"/>
            <a:headEnd/>
            <a:tailEnd/>
          </a:ln>
          <a:effectLst>
            <a:glow rad="228600">
              <a:schemeClr val="accent4">
                <a:satMod val="175000"/>
                <a:alpha val="40000"/>
              </a:schemeClr>
            </a:glow>
          </a:effectLst>
        </p:spPr>
        <p:txBody>
          <a:bodyPr wrap="none" anchor="ctr"/>
          <a:lstStyle/>
          <a:p>
            <a:pPr algn="ctr"/>
            <a:r>
              <a:rPr lang="en-US"/>
              <a:t>Financial</a:t>
            </a:r>
          </a:p>
          <a:p>
            <a:pPr algn="ctr"/>
            <a:r>
              <a:rPr lang="en-US"/>
              <a:t>Risk</a:t>
            </a:r>
          </a:p>
        </p:txBody>
      </p:sp>
      <p:sp>
        <p:nvSpPr>
          <p:cNvPr id="36872" name="Oval 8"/>
          <p:cNvSpPr>
            <a:spLocks noChangeArrowheads="1"/>
          </p:cNvSpPr>
          <p:nvPr/>
        </p:nvSpPr>
        <p:spPr bwMode="auto">
          <a:xfrm>
            <a:off x="1600200" y="3810000"/>
            <a:ext cx="3048000" cy="2362200"/>
          </a:xfrm>
          <a:prstGeom prst="ellipse">
            <a:avLst/>
          </a:prstGeom>
          <a:solidFill>
            <a:srgbClr val="DDDDDD">
              <a:alpha val="71765"/>
            </a:srgbClr>
          </a:solidFill>
          <a:ln w="9525">
            <a:solidFill>
              <a:schemeClr val="tx1"/>
            </a:solidFill>
            <a:miter lim="800000"/>
            <a:headEnd/>
            <a:tailEnd/>
          </a:ln>
          <a:effectLst>
            <a:glow rad="228600">
              <a:schemeClr val="accent4">
                <a:satMod val="175000"/>
                <a:alpha val="40000"/>
              </a:schemeClr>
            </a:glow>
          </a:effectLst>
        </p:spPr>
        <p:txBody>
          <a:bodyPr wrap="none" anchor="ctr"/>
          <a:lstStyle/>
          <a:p>
            <a:pPr algn="ctr"/>
            <a:r>
              <a:rPr lang="en-US"/>
              <a:t>Operational</a:t>
            </a:r>
          </a:p>
          <a:p>
            <a:pPr algn="ctr"/>
            <a:r>
              <a:rPr lang="en-US"/>
              <a:t>Risk</a:t>
            </a:r>
          </a:p>
        </p:txBody>
      </p:sp>
      <p:sp>
        <p:nvSpPr>
          <p:cNvPr id="36870" name="Oval 6"/>
          <p:cNvSpPr>
            <a:spLocks noChangeArrowheads="1"/>
          </p:cNvSpPr>
          <p:nvPr/>
        </p:nvSpPr>
        <p:spPr bwMode="auto">
          <a:xfrm>
            <a:off x="2286000" y="1905000"/>
            <a:ext cx="3810000" cy="2667000"/>
          </a:xfrm>
          <a:prstGeom prst="ellipse">
            <a:avLst/>
          </a:prstGeom>
          <a:solidFill>
            <a:srgbClr val="DDDDDD">
              <a:alpha val="71765"/>
            </a:srgbClr>
          </a:solidFill>
          <a:ln w="9525">
            <a:solidFill>
              <a:schemeClr val="tx1"/>
            </a:solidFill>
            <a:miter lim="800000"/>
            <a:headEnd/>
            <a:tailEnd/>
          </a:ln>
          <a:effectLst>
            <a:glow rad="228600">
              <a:schemeClr val="accent4">
                <a:satMod val="175000"/>
                <a:alpha val="40000"/>
              </a:schemeClr>
            </a:glow>
          </a:effectLst>
        </p:spPr>
        <p:txBody>
          <a:bodyPr wrap="none" anchor="ctr"/>
          <a:lstStyle/>
          <a:p>
            <a:pPr algn="ctr"/>
            <a:r>
              <a:rPr lang="en-US" dirty="0"/>
              <a:t>Strategic</a:t>
            </a:r>
          </a:p>
          <a:p>
            <a:pPr algn="ctr"/>
            <a:r>
              <a:rPr lang="en-US" dirty="0"/>
              <a:t>Risk</a:t>
            </a:r>
          </a:p>
        </p:txBody>
      </p:sp>
      <p:sp>
        <p:nvSpPr>
          <p:cNvPr id="2" name="TextBox 1"/>
          <p:cNvSpPr txBox="1"/>
          <p:nvPr/>
        </p:nvSpPr>
        <p:spPr>
          <a:xfrm>
            <a:off x="8086492" y="0"/>
            <a:ext cx="1048685" cy="307777"/>
          </a:xfrm>
          <a:prstGeom prst="rect">
            <a:avLst/>
          </a:prstGeom>
          <a:noFill/>
        </p:spPr>
        <p:txBody>
          <a:bodyPr wrap="none" rtlCol="0">
            <a:spAutoFit/>
          </a:bodyPr>
          <a:lstStyle/>
          <a:p>
            <a:r>
              <a:rPr lang="en-CA" sz="1400" dirty="0"/>
              <a:t>see notes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1500"/>
                                  </p:stCondLst>
                                  <p:childTnLst>
                                    <p:set>
                                      <p:cBhvr>
                                        <p:cTn id="6" dur="1" fill="hold">
                                          <p:stCondLst>
                                            <p:cond delay="0"/>
                                          </p:stCondLst>
                                        </p:cTn>
                                        <p:tgtEl>
                                          <p:spTgt spid="36870"/>
                                        </p:tgtEl>
                                        <p:attrNameLst>
                                          <p:attrName>style.visibility</p:attrName>
                                        </p:attrNameLst>
                                      </p:cBhvr>
                                      <p:to>
                                        <p:strVal val="visible"/>
                                      </p:to>
                                    </p:set>
                                    <p:anim calcmode="lin" valueType="num">
                                      <p:cBhvr>
                                        <p:cTn id="7" dur="3000" fill="hold"/>
                                        <p:tgtEl>
                                          <p:spTgt spid="36870"/>
                                        </p:tgtEl>
                                        <p:attrNameLst>
                                          <p:attrName>ppt_w</p:attrName>
                                        </p:attrNameLst>
                                      </p:cBhvr>
                                      <p:tavLst>
                                        <p:tav tm="0">
                                          <p:val>
                                            <p:fltVal val="0"/>
                                          </p:val>
                                        </p:tav>
                                        <p:tav tm="100000">
                                          <p:val>
                                            <p:strVal val="#ppt_w"/>
                                          </p:val>
                                        </p:tav>
                                      </p:tavLst>
                                    </p:anim>
                                    <p:anim calcmode="lin" valueType="num">
                                      <p:cBhvr>
                                        <p:cTn id="8" dur="3000" fill="hold"/>
                                        <p:tgtEl>
                                          <p:spTgt spid="36870"/>
                                        </p:tgtEl>
                                        <p:attrNameLst>
                                          <p:attrName>ppt_h</p:attrName>
                                        </p:attrNameLst>
                                      </p:cBhvr>
                                      <p:tavLst>
                                        <p:tav tm="0">
                                          <p:val>
                                            <p:fltVal val="0"/>
                                          </p:val>
                                        </p:tav>
                                        <p:tav tm="100000">
                                          <p:val>
                                            <p:strVal val="#ppt_h"/>
                                          </p:val>
                                        </p:tav>
                                      </p:tavLst>
                                    </p:anim>
                                    <p:animEffect transition="in" filter="fade">
                                      <p:cBhvr>
                                        <p:cTn id="9" dur="3000"/>
                                        <p:tgtEl>
                                          <p:spTgt spid="36870"/>
                                        </p:tgtEl>
                                      </p:cBhvr>
                                    </p:animEffect>
                                  </p:childTnLst>
                                </p:cTn>
                              </p:par>
                            </p:childTnLst>
                          </p:cTn>
                        </p:par>
                        <p:par>
                          <p:cTn id="10" fill="hold">
                            <p:stCondLst>
                              <p:cond delay="4500"/>
                            </p:stCondLst>
                            <p:childTnLst>
                              <p:par>
                                <p:cTn id="11" presetID="53" presetClass="entr" presetSubtype="16" fill="hold" grpId="0" nodeType="afterEffect">
                                  <p:stCondLst>
                                    <p:cond delay="1500"/>
                                  </p:stCondLst>
                                  <p:childTnLst>
                                    <p:set>
                                      <p:cBhvr>
                                        <p:cTn id="12" dur="1" fill="hold">
                                          <p:stCondLst>
                                            <p:cond delay="0"/>
                                          </p:stCondLst>
                                        </p:cTn>
                                        <p:tgtEl>
                                          <p:spTgt spid="36872"/>
                                        </p:tgtEl>
                                        <p:attrNameLst>
                                          <p:attrName>style.visibility</p:attrName>
                                        </p:attrNameLst>
                                      </p:cBhvr>
                                      <p:to>
                                        <p:strVal val="visible"/>
                                      </p:to>
                                    </p:set>
                                    <p:anim calcmode="lin" valueType="num">
                                      <p:cBhvr>
                                        <p:cTn id="13" dur="3000" fill="hold"/>
                                        <p:tgtEl>
                                          <p:spTgt spid="36872"/>
                                        </p:tgtEl>
                                        <p:attrNameLst>
                                          <p:attrName>ppt_w</p:attrName>
                                        </p:attrNameLst>
                                      </p:cBhvr>
                                      <p:tavLst>
                                        <p:tav tm="0">
                                          <p:val>
                                            <p:fltVal val="0"/>
                                          </p:val>
                                        </p:tav>
                                        <p:tav tm="100000">
                                          <p:val>
                                            <p:strVal val="#ppt_w"/>
                                          </p:val>
                                        </p:tav>
                                      </p:tavLst>
                                    </p:anim>
                                    <p:anim calcmode="lin" valueType="num">
                                      <p:cBhvr>
                                        <p:cTn id="14" dur="3000" fill="hold"/>
                                        <p:tgtEl>
                                          <p:spTgt spid="36872"/>
                                        </p:tgtEl>
                                        <p:attrNameLst>
                                          <p:attrName>ppt_h</p:attrName>
                                        </p:attrNameLst>
                                      </p:cBhvr>
                                      <p:tavLst>
                                        <p:tav tm="0">
                                          <p:val>
                                            <p:fltVal val="0"/>
                                          </p:val>
                                        </p:tav>
                                        <p:tav tm="100000">
                                          <p:val>
                                            <p:strVal val="#ppt_h"/>
                                          </p:val>
                                        </p:tav>
                                      </p:tavLst>
                                    </p:anim>
                                    <p:animEffect transition="in" filter="fade">
                                      <p:cBhvr>
                                        <p:cTn id="15" dur="3000"/>
                                        <p:tgtEl>
                                          <p:spTgt spid="36872"/>
                                        </p:tgtEl>
                                      </p:cBhvr>
                                    </p:animEffect>
                                  </p:childTnLst>
                                </p:cTn>
                              </p:par>
                            </p:childTnLst>
                          </p:cTn>
                        </p:par>
                        <p:par>
                          <p:cTn id="16" fill="hold">
                            <p:stCondLst>
                              <p:cond delay="9000"/>
                            </p:stCondLst>
                            <p:childTnLst>
                              <p:par>
                                <p:cTn id="17" presetID="53" presetClass="entr" presetSubtype="16" fill="hold" grpId="0" nodeType="afterEffect">
                                  <p:stCondLst>
                                    <p:cond delay="1500"/>
                                  </p:stCondLst>
                                  <p:childTnLst>
                                    <p:set>
                                      <p:cBhvr>
                                        <p:cTn id="18" dur="1" fill="hold">
                                          <p:stCondLst>
                                            <p:cond delay="0"/>
                                          </p:stCondLst>
                                        </p:cTn>
                                        <p:tgtEl>
                                          <p:spTgt spid="36871"/>
                                        </p:tgtEl>
                                        <p:attrNameLst>
                                          <p:attrName>style.visibility</p:attrName>
                                        </p:attrNameLst>
                                      </p:cBhvr>
                                      <p:to>
                                        <p:strVal val="visible"/>
                                      </p:to>
                                    </p:set>
                                    <p:anim calcmode="lin" valueType="num">
                                      <p:cBhvr>
                                        <p:cTn id="19" dur="3000" fill="hold"/>
                                        <p:tgtEl>
                                          <p:spTgt spid="36871"/>
                                        </p:tgtEl>
                                        <p:attrNameLst>
                                          <p:attrName>ppt_w</p:attrName>
                                        </p:attrNameLst>
                                      </p:cBhvr>
                                      <p:tavLst>
                                        <p:tav tm="0">
                                          <p:val>
                                            <p:fltVal val="0"/>
                                          </p:val>
                                        </p:tav>
                                        <p:tav tm="100000">
                                          <p:val>
                                            <p:strVal val="#ppt_w"/>
                                          </p:val>
                                        </p:tav>
                                      </p:tavLst>
                                    </p:anim>
                                    <p:anim calcmode="lin" valueType="num">
                                      <p:cBhvr>
                                        <p:cTn id="20" dur="3000" fill="hold"/>
                                        <p:tgtEl>
                                          <p:spTgt spid="36871"/>
                                        </p:tgtEl>
                                        <p:attrNameLst>
                                          <p:attrName>ppt_h</p:attrName>
                                        </p:attrNameLst>
                                      </p:cBhvr>
                                      <p:tavLst>
                                        <p:tav tm="0">
                                          <p:val>
                                            <p:fltVal val="0"/>
                                          </p:val>
                                        </p:tav>
                                        <p:tav tm="100000">
                                          <p:val>
                                            <p:strVal val="#ppt_h"/>
                                          </p:val>
                                        </p:tav>
                                      </p:tavLst>
                                    </p:anim>
                                    <p:animEffect transition="in" filter="fade">
                                      <p:cBhvr>
                                        <p:cTn id="21" dur="3000"/>
                                        <p:tgtEl>
                                          <p:spTgt spid="36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1" grpId="0" animBg="1"/>
      <p:bldP spid="36872" grpId="0" animBg="1"/>
      <p:bldP spid="3687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CA" dirty="0"/>
              <a:t>Note to non-CANADEM</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CA" dirty="0">
                <a:solidFill>
                  <a:schemeClr val="tx1">
                    <a:lumMod val="50000"/>
                    <a:lumOff val="50000"/>
                  </a:schemeClr>
                </a:solidFill>
              </a:rPr>
              <a:t>Of course, feel free to use this powerpoint, and adapt it for your use.  We hope it is useful.</a:t>
            </a:r>
          </a:p>
          <a:p>
            <a:pPr fontAlgn="auto">
              <a:spcAft>
                <a:spcPts val="0"/>
              </a:spcAft>
              <a:buFont typeface="Arial" pitchFamily="34" charset="0"/>
              <a:buChar char="•"/>
              <a:defRPr/>
            </a:pPr>
            <a:r>
              <a:rPr lang="en-CA" dirty="0">
                <a:solidFill>
                  <a:schemeClr val="tx1">
                    <a:lumMod val="50000"/>
                    <a:lumOff val="50000"/>
                  </a:schemeClr>
                </a:solidFill>
              </a:rPr>
              <a:t>Try watching it in </a:t>
            </a:r>
            <a:r>
              <a:rPr lang="en-CA" b="1" i="1" dirty="0">
                <a:solidFill>
                  <a:schemeClr val="tx1">
                    <a:lumMod val="50000"/>
                    <a:lumOff val="50000"/>
                  </a:schemeClr>
                </a:solidFill>
              </a:rPr>
              <a:t>slide show </a:t>
            </a:r>
            <a:r>
              <a:rPr lang="en-CA" dirty="0">
                <a:solidFill>
                  <a:schemeClr val="tx1">
                    <a:lumMod val="50000"/>
                    <a:lumOff val="50000"/>
                  </a:schemeClr>
                </a:solidFill>
              </a:rPr>
              <a:t>mode, as some slides have animations that you might find useful, and can easily go to the Animation Pane to build in pauses if you are training.</a:t>
            </a:r>
          </a:p>
          <a:p>
            <a:pPr fontAlgn="auto">
              <a:spcAft>
                <a:spcPts val="0"/>
              </a:spcAft>
              <a:buFont typeface="Arial" pitchFamily="34" charset="0"/>
              <a:buChar char="•"/>
              <a:defRPr/>
            </a:pPr>
            <a:endParaRPr lang="en-CA" dirty="0">
              <a:solidFill>
                <a:schemeClr val="tx1">
                  <a:lumMod val="50000"/>
                  <a:lumOff val="50000"/>
                </a:schemeClr>
              </a:solidFill>
            </a:endParaRPr>
          </a:p>
          <a:p>
            <a:pPr fontAlgn="auto">
              <a:spcAft>
                <a:spcPts val="0"/>
              </a:spcAft>
              <a:buFont typeface="Arial" pitchFamily="34" charset="0"/>
              <a:buChar char="•"/>
              <a:defRPr/>
            </a:pPr>
            <a:r>
              <a:rPr lang="en-CA" dirty="0">
                <a:solidFill>
                  <a:schemeClr val="tx1">
                    <a:lumMod val="50000"/>
                    <a:lumOff val="50000"/>
                  </a:schemeClr>
                </a:solidFill>
              </a:rPr>
              <a:t>CANADEM’s in-house powerpoint is more extensive.</a:t>
            </a:r>
          </a:p>
          <a:p>
            <a:pPr fontAlgn="auto">
              <a:spcAft>
                <a:spcPts val="0"/>
              </a:spcAft>
              <a:buFont typeface="Arial" pitchFamily="34" charset="0"/>
              <a:buChar char="•"/>
              <a:defRPr/>
            </a:pPr>
            <a:r>
              <a:rPr lang="en-CA" dirty="0">
                <a:solidFill>
                  <a:schemeClr val="tx1">
                    <a:lumMod val="50000"/>
                    <a:lumOff val="50000"/>
                  </a:schemeClr>
                </a:solidFill>
              </a:rPr>
              <a:t>If you are interested in contracting CANADEM to help you customize this presentation or provide training assistance, please contact </a:t>
            </a:r>
          </a:p>
          <a:p>
            <a:pPr marL="0" indent="0" fontAlgn="auto">
              <a:spcAft>
                <a:spcPts val="0"/>
              </a:spcAft>
              <a:buFont typeface="Arial" pitchFamily="34" charset="0"/>
              <a:buNone/>
              <a:defRPr/>
            </a:pPr>
            <a:r>
              <a:rPr lang="en-CA" dirty="0">
                <a:solidFill>
                  <a:schemeClr val="tx1">
                    <a:lumMod val="50000"/>
                    <a:lumOff val="50000"/>
                  </a:schemeClr>
                </a:solidFill>
              </a:rPr>
              <a:t>	Paul.LaRose-Edwards@CANADEM.ca</a:t>
            </a:r>
          </a:p>
        </p:txBody>
      </p:sp>
    </p:spTree>
    <p:extLst>
      <p:ext uri="{BB962C8B-B14F-4D97-AF65-F5344CB8AC3E}">
        <p14:creationId xmlns:p14="http://schemas.microsoft.com/office/powerpoint/2010/main" val="2671786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779463" y="1766888"/>
            <a:ext cx="7678737" cy="762000"/>
          </a:xfrm>
        </p:spPr>
        <p:txBody>
          <a:bodyPr/>
          <a:lstStyle/>
          <a:p>
            <a:r>
              <a:rPr lang="en-US" dirty="0"/>
              <a:t>END</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71538" y="854572"/>
            <a:ext cx="8162925" cy="769441"/>
          </a:xfrm>
        </p:spPr>
        <p:txBody>
          <a:bodyPr/>
          <a:lstStyle/>
          <a:p>
            <a:r>
              <a:rPr lang="en-US" dirty="0"/>
              <a:t>Three Risk Analysis Factors</a:t>
            </a:r>
          </a:p>
        </p:txBody>
      </p:sp>
      <p:sp>
        <p:nvSpPr>
          <p:cNvPr id="5123" name="Rectangle 3"/>
          <p:cNvSpPr>
            <a:spLocks noGrp="1" noChangeArrowheads="1"/>
          </p:cNvSpPr>
          <p:nvPr>
            <p:ph type="body" idx="1"/>
          </p:nvPr>
        </p:nvSpPr>
        <p:spPr>
          <a:xfrm>
            <a:off x="609600" y="3657600"/>
            <a:ext cx="8458200" cy="990600"/>
          </a:xfrm>
        </p:spPr>
        <p:txBody>
          <a:bodyPr/>
          <a:lstStyle/>
          <a:p>
            <a:pPr>
              <a:buFont typeface="Wingdings" pitchFamily="2" charset="2"/>
              <a:buNone/>
            </a:pPr>
            <a:r>
              <a:rPr lang="en-US" sz="2800" b="1" dirty="0">
                <a:solidFill>
                  <a:schemeClr val="hlink"/>
                </a:solidFill>
              </a:rPr>
              <a:t>Level of </a:t>
            </a:r>
            <a:r>
              <a:rPr lang="en-US" sz="2800" b="1" dirty="0">
                <a:solidFill>
                  <a:srgbClr val="336699"/>
                </a:solidFill>
              </a:rPr>
              <a:t>Risk</a:t>
            </a:r>
            <a:r>
              <a:rPr lang="en-US" sz="2800" dirty="0"/>
              <a:t> = </a:t>
            </a:r>
            <a:r>
              <a:rPr lang="en-US" sz="2800" dirty="0">
                <a:solidFill>
                  <a:schemeClr val="folHlink"/>
                </a:solidFill>
              </a:rPr>
              <a:t>Likelihood</a:t>
            </a:r>
            <a:r>
              <a:rPr lang="en-US" sz="2800" dirty="0"/>
              <a:t> x </a:t>
            </a:r>
            <a:r>
              <a:rPr lang="en-US" sz="2800" dirty="0">
                <a:solidFill>
                  <a:schemeClr val="folHlink"/>
                </a:solidFill>
              </a:rPr>
              <a:t>Impact</a:t>
            </a:r>
            <a:r>
              <a:rPr lang="en-US" sz="2800" dirty="0"/>
              <a:t>                        	</a:t>
            </a:r>
            <a:r>
              <a:rPr lang="en-US" sz="2400" dirty="0"/>
              <a:t>(part math and part intuition)</a:t>
            </a:r>
          </a:p>
        </p:txBody>
      </p:sp>
      <p:pic>
        <p:nvPicPr>
          <p:cNvPr id="4" name="Picture 15" descr="http://www.clker.com/cliparts/e/9/f/d/11949849751056341160traffic_light_dan_gerhar_01.svg.thum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5619751"/>
            <a:ext cx="987742" cy="116204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ular Callout 4"/>
          <p:cNvSpPr/>
          <p:nvPr/>
        </p:nvSpPr>
        <p:spPr bwMode="auto">
          <a:xfrm flipH="1">
            <a:off x="1219200" y="1940003"/>
            <a:ext cx="3276600" cy="1107996"/>
          </a:xfrm>
          <a:prstGeom prst="wedgeRectCallout">
            <a:avLst>
              <a:gd name="adj1" fmla="val -40300"/>
              <a:gd name="adj2" fmla="val 110351"/>
            </a:avLst>
          </a:prstGeom>
          <a:noFill/>
          <a:ln w="25400" cap="flat" cmpd="sng" algn="ctr">
            <a:solidFill>
              <a:srgbClr val="002060"/>
            </a:solidFill>
            <a:prstDash val="solid"/>
            <a:miter lim="800000"/>
            <a:headEnd type="none" w="med" len="med"/>
            <a:tailEnd type="none" w="med" len="med"/>
          </a:ln>
          <a:effectLst>
            <a:innerShdw blurRad="63500" dist="50800" dir="16200000">
              <a:prstClr val="black">
                <a:alpha val="50000"/>
              </a:prstClr>
            </a:innerShdw>
          </a:effectLst>
        </p:spPr>
        <p:txBody>
          <a:bodyPr vert="horz" wrap="square" lIns="91440" tIns="45720" rIns="91440" bIns="45720" numCol="1" rtlCol="0" anchor="t" anchorCtr="0" compatLnSpc="1">
            <a:prstTxWarp prst="textNoShape">
              <a:avLst/>
            </a:prstTxWarp>
            <a:spAutoFit/>
          </a:bodyPr>
          <a:lstStyle/>
          <a:p>
            <a:pPr algn="ctr"/>
            <a:r>
              <a:rPr lang="en-US" b="1" dirty="0">
                <a:solidFill>
                  <a:srgbClr val="C00000"/>
                </a:solidFill>
              </a:rPr>
              <a:t>#1 Likelihood</a:t>
            </a:r>
            <a:endParaRPr lang="en-US" dirty="0">
              <a:solidFill>
                <a:srgbClr val="C00000"/>
              </a:solidFill>
            </a:endParaRPr>
          </a:p>
          <a:p>
            <a:pPr algn="ctr"/>
            <a:r>
              <a:rPr lang="en-US" dirty="0"/>
              <a:t>of risk occurring</a:t>
            </a:r>
          </a:p>
          <a:p>
            <a:pPr algn="ctr"/>
            <a:r>
              <a:rPr lang="en-US" sz="1800" dirty="0"/>
              <a:t>e.g. 50%,  2%,  00.1% ?</a:t>
            </a:r>
            <a:endParaRPr kumimoji="0" lang="en-CA" sz="2400" b="0" i="0" u="none" strike="noStrike" cap="none" normalizeH="0" baseline="0" dirty="0">
              <a:ln>
                <a:noFill/>
              </a:ln>
              <a:solidFill>
                <a:schemeClr val="tx1"/>
              </a:solidFill>
              <a:effectLst/>
              <a:latin typeface="Verdana" pitchFamily="34" charset="0"/>
            </a:endParaRPr>
          </a:p>
        </p:txBody>
      </p:sp>
      <p:sp>
        <p:nvSpPr>
          <p:cNvPr id="15" name="Rectangular Callout 14"/>
          <p:cNvSpPr/>
          <p:nvPr/>
        </p:nvSpPr>
        <p:spPr bwMode="auto">
          <a:xfrm flipH="1">
            <a:off x="4952999" y="1949606"/>
            <a:ext cx="3962399" cy="1046440"/>
          </a:xfrm>
          <a:prstGeom prst="wedgeRectCallout">
            <a:avLst>
              <a:gd name="adj1" fmla="val -263"/>
              <a:gd name="adj2" fmla="val 124915"/>
            </a:avLst>
          </a:prstGeom>
          <a:noFill/>
          <a:ln w="25400" cap="flat" cmpd="sng" algn="ctr">
            <a:solidFill>
              <a:srgbClr val="002060"/>
            </a:solidFill>
            <a:prstDash val="solid"/>
            <a:miter lim="800000"/>
            <a:headEnd type="none" w="med" len="med"/>
            <a:tailEnd type="none" w="med" len="med"/>
          </a:ln>
          <a:effectLst>
            <a:innerShdw blurRad="63500" dist="50800" dir="16200000">
              <a:prstClr val="black">
                <a:alpha val="50000"/>
              </a:prstClr>
            </a:innerShdw>
          </a:effectLst>
        </p:spPr>
        <p:txBody>
          <a:bodyPr vert="horz" wrap="square" lIns="91440" tIns="45720" rIns="91440" bIns="45720" numCol="1" rtlCol="0" anchor="t" anchorCtr="0" compatLnSpc="1">
            <a:prstTxWarp prst="textNoShape">
              <a:avLst/>
            </a:prstTxWarp>
            <a:spAutoFit/>
          </a:bodyPr>
          <a:lstStyle/>
          <a:p>
            <a:pPr algn="ctr"/>
            <a:r>
              <a:rPr lang="en-US" b="1" dirty="0">
                <a:solidFill>
                  <a:srgbClr val="C00000"/>
                </a:solidFill>
              </a:rPr>
              <a:t>#2 Impact</a:t>
            </a:r>
            <a:endParaRPr lang="en-US" dirty="0">
              <a:solidFill>
                <a:srgbClr val="C00000"/>
              </a:solidFill>
            </a:endParaRPr>
          </a:p>
          <a:p>
            <a:pPr algn="ctr"/>
            <a:r>
              <a:rPr lang="en-US" dirty="0"/>
              <a:t>if risk occurs</a:t>
            </a:r>
          </a:p>
          <a:p>
            <a:pPr algn="ctr"/>
            <a:r>
              <a:rPr lang="en-US" sz="1400" b="1" dirty="0"/>
              <a:t>catastrophic to simply annoying?</a:t>
            </a:r>
            <a:endParaRPr lang="en-CA" sz="1400" b="1" dirty="0"/>
          </a:p>
        </p:txBody>
      </p:sp>
      <p:sp>
        <p:nvSpPr>
          <p:cNvPr id="16" name="Rectangle 3"/>
          <p:cNvSpPr txBox="1">
            <a:spLocks noChangeArrowheads="1"/>
          </p:cNvSpPr>
          <p:nvPr/>
        </p:nvSpPr>
        <p:spPr bwMode="auto">
          <a:xfrm>
            <a:off x="1676400" y="4800600"/>
            <a:ext cx="54102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defRPr sz="2800">
                <a:solidFill>
                  <a:schemeClr val="tx1"/>
                </a:solidFill>
                <a:latin typeface="+mn-lt"/>
                <a:sym typeface="CommonBullets" pitchFamily="34" charset="2"/>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buFont typeface="Wingdings" pitchFamily="2" charset="2"/>
              <a:buNone/>
            </a:pPr>
            <a:r>
              <a:rPr lang="en-US" sz="2800" b="1" dirty="0">
                <a:solidFill>
                  <a:schemeClr val="hlink"/>
                </a:solidFill>
              </a:rPr>
              <a:t>Level of Acceptable Risk</a:t>
            </a:r>
            <a:r>
              <a:rPr lang="en-US" sz="2800" dirty="0"/>
              <a:t> </a:t>
            </a:r>
          </a:p>
          <a:p>
            <a:pPr>
              <a:buNone/>
            </a:pPr>
            <a:r>
              <a:rPr lang="en-US" sz="2400" b="1" dirty="0">
                <a:solidFill>
                  <a:srgbClr val="C00000"/>
                </a:solidFill>
              </a:rPr>
              <a:t>#3 Acceptability </a:t>
            </a:r>
            <a:r>
              <a:rPr lang="en-US" sz="2400" dirty="0"/>
              <a:t>-comfort level with risk by board &amp; staff</a:t>
            </a:r>
          </a:p>
        </p:txBody>
      </p:sp>
      <p:sp>
        <p:nvSpPr>
          <p:cNvPr id="25" name="Curved Right Arrow 24"/>
          <p:cNvSpPr/>
          <p:nvPr/>
        </p:nvSpPr>
        <p:spPr bwMode="auto">
          <a:xfrm>
            <a:off x="914400" y="4171950"/>
            <a:ext cx="685800" cy="1085850"/>
          </a:xfrm>
          <a:prstGeom prst="curvedRightArrow">
            <a:avLst/>
          </a:prstGeom>
          <a:gradFill>
            <a:gsLst>
              <a:gs pos="56000">
                <a:schemeClr val="tx2"/>
              </a:gs>
              <a:gs pos="100000">
                <a:schemeClr val="accent1">
                  <a:shade val="67500"/>
                  <a:satMod val="115000"/>
                </a:schemeClr>
              </a:gs>
              <a:gs pos="100000">
                <a:schemeClr val="accent1">
                  <a:shade val="100000"/>
                  <a:satMod val="115000"/>
                </a:schemeClr>
              </a:gs>
            </a:gsLst>
            <a:lin ang="10800000" scaled="1"/>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
        <p:nvSpPr>
          <p:cNvPr id="27" name="Down Arrow 26"/>
          <p:cNvSpPr/>
          <p:nvPr/>
        </p:nvSpPr>
        <p:spPr bwMode="auto">
          <a:xfrm rot="16200000">
            <a:off x="4991100" y="4686300"/>
            <a:ext cx="381000" cy="3200400"/>
          </a:xfrm>
          <a:prstGeom prst="downArrow">
            <a:avLst/>
          </a:prstGeom>
          <a:gradFill flip="none" rotWithShape="1">
            <a:gsLst>
              <a:gs pos="36000">
                <a:schemeClr val="tx2"/>
              </a:gs>
              <a:gs pos="100000">
                <a:schemeClr val="accent1">
                  <a:shade val="67500"/>
                  <a:satMod val="115000"/>
                </a:schemeClr>
              </a:gs>
              <a:gs pos="100000">
                <a:schemeClr val="accent1">
                  <a:shade val="100000"/>
                  <a:satMod val="115000"/>
                </a:schemeClr>
              </a:gs>
            </a:gsLst>
            <a:lin ang="189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
        <p:nvSpPr>
          <p:cNvPr id="2" name="TextBox 1"/>
          <p:cNvSpPr txBox="1"/>
          <p:nvPr/>
        </p:nvSpPr>
        <p:spPr>
          <a:xfrm>
            <a:off x="6858000" y="5791200"/>
            <a:ext cx="1013419" cy="923330"/>
          </a:xfrm>
          <a:prstGeom prst="rect">
            <a:avLst/>
          </a:prstGeom>
          <a:noFill/>
        </p:spPr>
        <p:txBody>
          <a:bodyPr wrap="none" rtlCol="0">
            <a:spAutoFit/>
          </a:bodyPr>
          <a:lstStyle/>
          <a:p>
            <a:pPr algn="ctr"/>
            <a:r>
              <a:rPr lang="en-CA" sz="1800" b="1" dirty="0">
                <a:solidFill>
                  <a:srgbClr val="336699"/>
                </a:solidFill>
              </a:rPr>
              <a:t>STOP?</a:t>
            </a:r>
          </a:p>
          <a:p>
            <a:pPr algn="ctr"/>
            <a:r>
              <a:rPr lang="en-CA" sz="1800" b="1" dirty="0">
                <a:solidFill>
                  <a:srgbClr val="336699"/>
                </a:solidFill>
              </a:rPr>
              <a:t>or</a:t>
            </a:r>
          </a:p>
          <a:p>
            <a:pPr algn="ctr"/>
            <a:r>
              <a:rPr lang="en-CA" sz="1800" b="1" dirty="0">
                <a:solidFill>
                  <a:srgbClr val="336699"/>
                </a:solidFill>
              </a:rPr>
              <a:t>GO?</a:t>
            </a:r>
          </a:p>
        </p:txBody>
      </p:sp>
    </p:spTree>
    <p:extLst>
      <p:ext uri="{BB962C8B-B14F-4D97-AF65-F5344CB8AC3E}">
        <p14:creationId xmlns:p14="http://schemas.microsoft.com/office/powerpoint/2010/main" val="200118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200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left)">
                                      <p:cBhvr>
                                        <p:cTn id="7" dur="5000"/>
                                        <p:tgtEl>
                                          <p:spTgt spid="5123">
                                            <p:txEl>
                                              <p:pRg st="0" end="0"/>
                                            </p:txEl>
                                          </p:spTgt>
                                        </p:tgtEl>
                                      </p:cBhvr>
                                    </p:animEffect>
                                  </p:childTnLst>
                                </p:cTn>
                              </p:par>
                            </p:childTnLst>
                          </p:cTn>
                        </p:par>
                        <p:par>
                          <p:cTn id="8" fill="hold">
                            <p:stCondLst>
                              <p:cond delay="7000"/>
                            </p:stCondLst>
                            <p:childTnLst>
                              <p:par>
                                <p:cTn id="9" presetID="22" presetClass="entr" presetSubtype="1" fill="hold" grpId="0" nodeType="afterEffect">
                                  <p:stCondLst>
                                    <p:cond delay="200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2000"/>
                                        <p:tgtEl>
                                          <p:spTgt spid="5"/>
                                        </p:tgtEl>
                                      </p:cBhvr>
                                    </p:animEffect>
                                  </p:childTnLst>
                                </p:cTn>
                              </p:par>
                            </p:childTnLst>
                          </p:cTn>
                        </p:par>
                        <p:par>
                          <p:cTn id="12" fill="hold">
                            <p:stCondLst>
                              <p:cond delay="11000"/>
                            </p:stCondLst>
                            <p:childTnLst>
                              <p:par>
                                <p:cTn id="13" presetID="22" presetClass="entr" presetSubtype="1" fill="hold" grpId="0" nodeType="afterEffect">
                                  <p:stCondLst>
                                    <p:cond delay="1000"/>
                                  </p:stCondLst>
                                  <p:childTnLst>
                                    <p:set>
                                      <p:cBhvr>
                                        <p:cTn id="14" dur="1" fill="hold">
                                          <p:stCondLst>
                                            <p:cond delay="0"/>
                                          </p:stCondLst>
                                        </p:cTn>
                                        <p:tgtEl>
                                          <p:spTgt spid="15"/>
                                        </p:tgtEl>
                                        <p:attrNameLst>
                                          <p:attrName>style.visibility</p:attrName>
                                        </p:attrNameLst>
                                      </p:cBhvr>
                                      <p:to>
                                        <p:strVal val="visible"/>
                                      </p:to>
                                    </p:set>
                                    <p:animEffect transition="in" filter="wipe(up)">
                                      <p:cBhvr>
                                        <p:cTn id="15" dur="2000"/>
                                        <p:tgtEl>
                                          <p:spTgt spid="15"/>
                                        </p:tgtEl>
                                      </p:cBhvr>
                                    </p:animEffect>
                                  </p:childTnLst>
                                </p:cTn>
                              </p:par>
                            </p:childTnLst>
                          </p:cTn>
                        </p:par>
                        <p:par>
                          <p:cTn id="16" fill="hold">
                            <p:stCondLst>
                              <p:cond delay="14000"/>
                            </p:stCondLst>
                            <p:childTnLst>
                              <p:par>
                                <p:cTn id="17" presetID="22" presetClass="entr" presetSubtype="1" fill="hold" grpId="0" nodeType="afterEffect">
                                  <p:stCondLst>
                                    <p:cond delay="1000"/>
                                  </p:stCondLst>
                                  <p:childTnLst>
                                    <p:set>
                                      <p:cBhvr>
                                        <p:cTn id="18" dur="1" fill="hold">
                                          <p:stCondLst>
                                            <p:cond delay="0"/>
                                          </p:stCondLst>
                                        </p:cTn>
                                        <p:tgtEl>
                                          <p:spTgt spid="25"/>
                                        </p:tgtEl>
                                        <p:attrNameLst>
                                          <p:attrName>style.visibility</p:attrName>
                                        </p:attrNameLst>
                                      </p:cBhvr>
                                      <p:to>
                                        <p:strVal val="visible"/>
                                      </p:to>
                                    </p:set>
                                    <p:animEffect transition="in" filter="wipe(up)">
                                      <p:cBhvr>
                                        <p:cTn id="19" dur="1000"/>
                                        <p:tgtEl>
                                          <p:spTgt spid="25"/>
                                        </p:tgtEl>
                                      </p:cBhvr>
                                    </p:animEffect>
                                  </p:childTnLst>
                                </p:cTn>
                              </p:par>
                            </p:childTnLst>
                          </p:cTn>
                        </p:par>
                        <p:par>
                          <p:cTn id="20" fill="hold">
                            <p:stCondLst>
                              <p:cond delay="16000"/>
                            </p:stCondLst>
                            <p:childTnLst>
                              <p:par>
                                <p:cTn id="21" presetID="22" presetClass="entr" presetSubtype="1"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up)">
                                      <p:cBhvr>
                                        <p:cTn id="23" dur="5000"/>
                                        <p:tgtEl>
                                          <p:spTgt spid="16"/>
                                        </p:tgtEl>
                                      </p:cBhvr>
                                    </p:animEffect>
                                  </p:childTnLst>
                                </p:cTn>
                              </p:par>
                            </p:childTnLst>
                          </p:cTn>
                        </p:par>
                        <p:par>
                          <p:cTn id="24" fill="hold">
                            <p:stCondLst>
                              <p:cond delay="21000"/>
                            </p:stCondLst>
                            <p:childTnLst>
                              <p:par>
                                <p:cTn id="25" presetID="22" presetClass="entr" presetSubtype="8" fill="hold" grpId="0" nodeType="afterEffect">
                                  <p:stCondLst>
                                    <p:cond delay="1500"/>
                                  </p:stCondLst>
                                  <p:childTnLst>
                                    <p:set>
                                      <p:cBhvr>
                                        <p:cTn id="26" dur="1" fill="hold">
                                          <p:stCondLst>
                                            <p:cond delay="0"/>
                                          </p:stCondLst>
                                        </p:cTn>
                                        <p:tgtEl>
                                          <p:spTgt spid="27"/>
                                        </p:tgtEl>
                                        <p:attrNameLst>
                                          <p:attrName>style.visibility</p:attrName>
                                        </p:attrNameLst>
                                      </p:cBhvr>
                                      <p:to>
                                        <p:strVal val="visible"/>
                                      </p:to>
                                    </p:set>
                                    <p:animEffect transition="in" filter="wipe(left)">
                                      <p:cBhvr>
                                        <p:cTn id="27" dur="2000"/>
                                        <p:tgtEl>
                                          <p:spTgt spid="27"/>
                                        </p:tgtEl>
                                      </p:cBhvr>
                                    </p:animEffect>
                                  </p:childTnLst>
                                </p:cTn>
                              </p:par>
                            </p:childTnLst>
                          </p:cTn>
                        </p:par>
                        <p:par>
                          <p:cTn id="28" fill="hold">
                            <p:stCondLst>
                              <p:cond delay="24500"/>
                            </p:stCondLst>
                            <p:childTnLst>
                              <p:par>
                                <p:cTn id="29" presetID="53" presetClass="entr" presetSubtype="16"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3000" fill="hold"/>
                                        <p:tgtEl>
                                          <p:spTgt spid="4"/>
                                        </p:tgtEl>
                                        <p:attrNameLst>
                                          <p:attrName>ppt_w</p:attrName>
                                        </p:attrNameLst>
                                      </p:cBhvr>
                                      <p:tavLst>
                                        <p:tav tm="0">
                                          <p:val>
                                            <p:fltVal val="0"/>
                                          </p:val>
                                        </p:tav>
                                        <p:tav tm="100000">
                                          <p:val>
                                            <p:strVal val="#ppt_w"/>
                                          </p:val>
                                        </p:tav>
                                      </p:tavLst>
                                    </p:anim>
                                    <p:anim calcmode="lin" valueType="num">
                                      <p:cBhvr>
                                        <p:cTn id="32" dur="3000" fill="hold"/>
                                        <p:tgtEl>
                                          <p:spTgt spid="4"/>
                                        </p:tgtEl>
                                        <p:attrNameLst>
                                          <p:attrName>ppt_h</p:attrName>
                                        </p:attrNameLst>
                                      </p:cBhvr>
                                      <p:tavLst>
                                        <p:tav tm="0">
                                          <p:val>
                                            <p:fltVal val="0"/>
                                          </p:val>
                                        </p:tav>
                                        <p:tav tm="100000">
                                          <p:val>
                                            <p:strVal val="#ppt_h"/>
                                          </p:val>
                                        </p:tav>
                                      </p:tavLst>
                                    </p:anim>
                                    <p:animEffect transition="in" filter="fade">
                                      <p:cBhvr>
                                        <p:cTn id="33" dur="3000"/>
                                        <p:tgtEl>
                                          <p:spTgt spid="4"/>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up)">
                                      <p:cBhvr>
                                        <p:cTn id="3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5" grpId="0" animBg="1"/>
      <p:bldP spid="16" grpId="0"/>
      <p:bldP spid="25" grpId="0" animBg="1"/>
      <p:bldP spid="27"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AutoShape 28"/>
          <p:cNvCxnSpPr>
            <a:cxnSpLocks noChangeShapeType="1"/>
          </p:cNvCxnSpPr>
          <p:nvPr/>
        </p:nvCxnSpPr>
        <p:spPr bwMode="auto">
          <a:xfrm flipH="1">
            <a:off x="685800" y="3048000"/>
            <a:ext cx="381000" cy="1952625"/>
          </a:xfrm>
          <a:prstGeom prst="straightConnector1">
            <a:avLst/>
          </a:prstGeom>
          <a:noFill/>
          <a:ln w="635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322" name="Rectangle 2"/>
          <p:cNvSpPr>
            <a:spLocks noGrp="1" noChangeArrowheads="1"/>
          </p:cNvSpPr>
          <p:nvPr>
            <p:ph type="title"/>
          </p:nvPr>
        </p:nvSpPr>
        <p:spPr>
          <a:xfrm>
            <a:off x="614362" y="476250"/>
            <a:ext cx="8162925" cy="762000"/>
          </a:xfrm>
        </p:spPr>
        <p:txBody>
          <a:bodyPr/>
          <a:lstStyle/>
          <a:p>
            <a:r>
              <a:rPr lang="en-US" dirty="0"/>
              <a:t>Risk </a:t>
            </a:r>
            <a:r>
              <a:rPr lang="en-US" b="1" dirty="0"/>
              <a:t>Assessment </a:t>
            </a:r>
            <a:r>
              <a:rPr lang="en-US" dirty="0"/>
              <a:t>Process</a:t>
            </a:r>
          </a:p>
        </p:txBody>
      </p:sp>
      <p:sp>
        <p:nvSpPr>
          <p:cNvPr id="56339" name="AutoShape 19"/>
          <p:cNvSpPr>
            <a:spLocks noChangeArrowheads="1"/>
          </p:cNvSpPr>
          <p:nvPr/>
        </p:nvSpPr>
        <p:spPr bwMode="auto">
          <a:xfrm>
            <a:off x="7772400" y="3352800"/>
            <a:ext cx="1219200" cy="1905000"/>
          </a:xfrm>
          <a:prstGeom prst="roundRect">
            <a:avLst>
              <a:gd name="adj" fmla="val 16667"/>
            </a:avLst>
          </a:prstGeom>
          <a:solidFill>
            <a:schemeClr val="bg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400" b="1"/>
              <a:t>Monitor and Review Risk</a:t>
            </a:r>
          </a:p>
        </p:txBody>
      </p:sp>
      <p:cxnSp>
        <p:nvCxnSpPr>
          <p:cNvPr id="56343" name="AutoShape 23"/>
          <p:cNvCxnSpPr>
            <a:cxnSpLocks noChangeShapeType="1"/>
            <a:stCxn id="56337" idx="2"/>
            <a:endCxn id="56338" idx="0"/>
          </p:cNvCxnSpPr>
          <p:nvPr/>
        </p:nvCxnSpPr>
        <p:spPr bwMode="auto">
          <a:xfrm>
            <a:off x="1752600" y="3048000"/>
            <a:ext cx="1676400" cy="2590800"/>
          </a:xfrm>
          <a:prstGeom prst="straightConnector1">
            <a:avLst/>
          </a:prstGeom>
          <a:noFill/>
          <a:ln w="1270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340" name="Rectangle 20"/>
          <p:cNvSpPr>
            <a:spLocks noChangeArrowheads="1"/>
          </p:cNvSpPr>
          <p:nvPr/>
        </p:nvSpPr>
        <p:spPr bwMode="auto">
          <a:xfrm>
            <a:off x="1295400" y="3886200"/>
            <a:ext cx="2741613" cy="381000"/>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200" b="1"/>
              <a:t>1. Identify risk mitigation</a:t>
            </a:r>
          </a:p>
        </p:txBody>
      </p:sp>
      <p:sp>
        <p:nvSpPr>
          <p:cNvPr id="56341" name="Rectangle 21"/>
          <p:cNvSpPr>
            <a:spLocks noChangeArrowheads="1"/>
          </p:cNvSpPr>
          <p:nvPr/>
        </p:nvSpPr>
        <p:spPr bwMode="auto">
          <a:xfrm>
            <a:off x="1600200" y="4343400"/>
            <a:ext cx="2741613" cy="381000"/>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200" b="1"/>
              <a:t>2. Develop risk mitigation</a:t>
            </a:r>
          </a:p>
        </p:txBody>
      </p:sp>
      <p:sp>
        <p:nvSpPr>
          <p:cNvPr id="56342" name="Rectangle 22"/>
          <p:cNvSpPr>
            <a:spLocks noChangeArrowheads="1"/>
          </p:cNvSpPr>
          <p:nvPr/>
        </p:nvSpPr>
        <p:spPr bwMode="auto">
          <a:xfrm>
            <a:off x="1981200" y="4800600"/>
            <a:ext cx="2741613" cy="381000"/>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200" b="1"/>
              <a:t>3. Implement risk mitigation</a:t>
            </a:r>
          </a:p>
        </p:txBody>
      </p:sp>
      <p:cxnSp>
        <p:nvCxnSpPr>
          <p:cNvPr id="56344" name="AutoShape 24"/>
          <p:cNvCxnSpPr>
            <a:cxnSpLocks noChangeShapeType="1"/>
            <a:stCxn id="56337" idx="3"/>
            <a:endCxn id="56346" idx="1"/>
          </p:cNvCxnSpPr>
          <p:nvPr/>
        </p:nvCxnSpPr>
        <p:spPr bwMode="auto">
          <a:xfrm>
            <a:off x="2743200" y="2590800"/>
            <a:ext cx="3325813" cy="1095375"/>
          </a:xfrm>
          <a:prstGeom prst="straightConnector1">
            <a:avLst/>
          </a:prstGeom>
          <a:noFill/>
          <a:ln w="635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346" name="Oval 26"/>
          <p:cNvSpPr>
            <a:spLocks noChangeArrowheads="1"/>
          </p:cNvSpPr>
          <p:nvPr/>
        </p:nvSpPr>
        <p:spPr bwMode="auto">
          <a:xfrm>
            <a:off x="5867400" y="3429000"/>
            <a:ext cx="1371600" cy="1752600"/>
          </a:xfrm>
          <a:prstGeom prst="ellipse">
            <a:avLst/>
          </a:prstGeom>
          <a:solidFill>
            <a:schemeClr val="bg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000" b="1"/>
              <a:t>Accept</a:t>
            </a:r>
          </a:p>
          <a:p>
            <a:pPr algn="ctr"/>
            <a:r>
              <a:rPr lang="en-US" sz="2000" b="1"/>
              <a:t>Risk</a:t>
            </a:r>
          </a:p>
        </p:txBody>
      </p:sp>
      <p:sp>
        <p:nvSpPr>
          <p:cNvPr id="56337" name="AutoShape 17"/>
          <p:cNvSpPr>
            <a:spLocks noChangeArrowheads="1"/>
          </p:cNvSpPr>
          <p:nvPr/>
        </p:nvSpPr>
        <p:spPr bwMode="auto">
          <a:xfrm>
            <a:off x="762000" y="2133600"/>
            <a:ext cx="1981200" cy="914400"/>
          </a:xfrm>
          <a:prstGeom prst="roundRect">
            <a:avLst>
              <a:gd name="adj" fmla="val 16667"/>
            </a:avLst>
          </a:prstGeom>
          <a:solidFill>
            <a:schemeClr val="bg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400" b="1"/>
              <a:t>Is Inherent Risk Acceptable?</a:t>
            </a:r>
          </a:p>
        </p:txBody>
      </p:sp>
      <p:cxnSp>
        <p:nvCxnSpPr>
          <p:cNvPr id="56347" name="AutoShape 27"/>
          <p:cNvCxnSpPr>
            <a:cxnSpLocks noChangeShapeType="1"/>
            <a:stCxn id="56346" idx="6"/>
            <a:endCxn id="56339" idx="1"/>
          </p:cNvCxnSpPr>
          <p:nvPr/>
        </p:nvCxnSpPr>
        <p:spPr bwMode="auto">
          <a:xfrm>
            <a:off x="7239000" y="4305300"/>
            <a:ext cx="533400" cy="0"/>
          </a:xfrm>
          <a:prstGeom prst="straightConnector1">
            <a:avLst/>
          </a:prstGeom>
          <a:noFill/>
          <a:ln w="1270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348" name="AutoShape 28"/>
          <p:cNvCxnSpPr>
            <a:cxnSpLocks noChangeShapeType="1"/>
            <a:endCxn id="56346" idx="3"/>
          </p:cNvCxnSpPr>
          <p:nvPr/>
        </p:nvCxnSpPr>
        <p:spPr bwMode="auto">
          <a:xfrm flipV="1">
            <a:off x="4267200" y="4924938"/>
            <a:ext cx="1801066" cy="1475644"/>
          </a:xfrm>
          <a:prstGeom prst="straightConnector1">
            <a:avLst/>
          </a:prstGeom>
          <a:noFill/>
          <a:ln w="1270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338" name="AutoShape 18"/>
          <p:cNvSpPr>
            <a:spLocks noChangeArrowheads="1"/>
          </p:cNvSpPr>
          <p:nvPr/>
        </p:nvSpPr>
        <p:spPr bwMode="auto">
          <a:xfrm>
            <a:off x="2438400" y="5638800"/>
            <a:ext cx="1981200" cy="914400"/>
          </a:xfrm>
          <a:prstGeom prst="roundRect">
            <a:avLst>
              <a:gd name="adj" fmla="val 16667"/>
            </a:avLst>
          </a:prstGeom>
          <a:solidFill>
            <a:schemeClr val="bg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1400" dirty="0"/>
              <a:t>Is Residual Risk Acceptable?</a:t>
            </a:r>
          </a:p>
          <a:p>
            <a:pPr algn="ctr"/>
            <a:r>
              <a:rPr lang="en-US" sz="800" dirty="0"/>
              <a:t>That’s right, you can never get rid of all of the risk short of not undertaking a particular activity.</a:t>
            </a:r>
          </a:p>
        </p:txBody>
      </p:sp>
      <p:cxnSp>
        <p:nvCxnSpPr>
          <p:cNvPr id="56349" name="AutoShape 29"/>
          <p:cNvCxnSpPr>
            <a:cxnSpLocks noChangeShapeType="1"/>
            <a:stCxn id="56339" idx="0"/>
            <a:endCxn id="56337" idx="0"/>
          </p:cNvCxnSpPr>
          <p:nvPr/>
        </p:nvCxnSpPr>
        <p:spPr bwMode="auto">
          <a:xfrm rot="5400000" flipH="1">
            <a:off x="4457700" y="-571500"/>
            <a:ext cx="1219200" cy="6629400"/>
          </a:xfrm>
          <a:prstGeom prst="bentConnector3">
            <a:avLst>
              <a:gd name="adj1" fmla="val 118750"/>
            </a:avLst>
          </a:prstGeom>
          <a:noFill/>
          <a:ln w="38100">
            <a:solidFill>
              <a:schemeClr val="folHlink"/>
            </a:solidFill>
            <a:miter lim="800000"/>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6350" name="Text Box 30"/>
          <p:cNvSpPr txBox="1">
            <a:spLocks noChangeArrowheads="1"/>
          </p:cNvSpPr>
          <p:nvPr/>
        </p:nvSpPr>
        <p:spPr bwMode="auto">
          <a:xfrm>
            <a:off x="2362200" y="2514600"/>
            <a:ext cx="831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solidFill>
                  <a:srgbClr val="336699"/>
                </a:solidFill>
              </a:rPr>
              <a:t>YES</a:t>
            </a:r>
          </a:p>
        </p:txBody>
      </p:sp>
      <p:sp>
        <p:nvSpPr>
          <p:cNvPr id="56351" name="Text Box 31"/>
          <p:cNvSpPr txBox="1">
            <a:spLocks noChangeArrowheads="1"/>
          </p:cNvSpPr>
          <p:nvPr/>
        </p:nvSpPr>
        <p:spPr bwMode="auto">
          <a:xfrm>
            <a:off x="457200" y="2743200"/>
            <a:ext cx="701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solidFill>
                  <a:srgbClr val="336699"/>
                </a:solidFill>
              </a:rPr>
              <a:t>NO</a:t>
            </a:r>
          </a:p>
        </p:txBody>
      </p:sp>
      <p:sp>
        <p:nvSpPr>
          <p:cNvPr id="56352" name="Text Box 32"/>
          <p:cNvSpPr txBox="1">
            <a:spLocks noChangeArrowheads="1"/>
          </p:cNvSpPr>
          <p:nvPr/>
        </p:nvSpPr>
        <p:spPr bwMode="auto">
          <a:xfrm>
            <a:off x="4454642" y="6171982"/>
            <a:ext cx="831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solidFill>
                  <a:srgbClr val="336699"/>
                </a:solidFill>
              </a:rPr>
              <a:t>YES</a:t>
            </a:r>
          </a:p>
        </p:txBody>
      </p:sp>
      <p:sp>
        <p:nvSpPr>
          <p:cNvPr id="56353" name="Text Box 33"/>
          <p:cNvSpPr txBox="1">
            <a:spLocks noChangeArrowheads="1"/>
          </p:cNvSpPr>
          <p:nvPr/>
        </p:nvSpPr>
        <p:spPr bwMode="auto">
          <a:xfrm>
            <a:off x="4876800" y="1905000"/>
            <a:ext cx="3429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sz="1600" b="1" dirty="0">
                <a:solidFill>
                  <a:srgbClr val="336699"/>
                </a:solidFill>
              </a:rPr>
              <a:t>restart the risk mitigation process</a:t>
            </a:r>
          </a:p>
        </p:txBody>
      </p:sp>
      <p:sp>
        <p:nvSpPr>
          <p:cNvPr id="56354" name="Text Box 34"/>
          <p:cNvSpPr txBox="1">
            <a:spLocks noChangeArrowheads="1"/>
          </p:cNvSpPr>
          <p:nvPr/>
        </p:nvSpPr>
        <p:spPr bwMode="auto">
          <a:xfrm>
            <a:off x="6945284" y="2678668"/>
            <a:ext cx="14478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r>
              <a:rPr lang="en-US" sz="1400" b="1" dirty="0">
                <a:solidFill>
                  <a:srgbClr val="336699"/>
                </a:solidFill>
              </a:rPr>
              <a:t>Risk increases</a:t>
            </a:r>
          </a:p>
          <a:p>
            <a:pPr algn="r"/>
            <a:r>
              <a:rPr lang="en-US" sz="1400" b="1" dirty="0">
                <a:solidFill>
                  <a:srgbClr val="336699"/>
                </a:solidFill>
              </a:rPr>
              <a:t>or changes?</a:t>
            </a:r>
          </a:p>
        </p:txBody>
      </p:sp>
      <p:sp>
        <p:nvSpPr>
          <p:cNvPr id="56355" name="Text Box 35"/>
          <p:cNvSpPr txBox="1">
            <a:spLocks noChangeArrowheads="1"/>
          </p:cNvSpPr>
          <p:nvPr/>
        </p:nvSpPr>
        <p:spPr bwMode="auto">
          <a:xfrm rot="1099146">
            <a:off x="3788352" y="2787269"/>
            <a:ext cx="257371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000" b="1" dirty="0"/>
              <a:t>Risk is so unlikely and of such minor impact that no risk mitigation is necessary </a:t>
            </a:r>
          </a:p>
        </p:txBody>
      </p:sp>
      <p:sp>
        <p:nvSpPr>
          <p:cNvPr id="5" name="Explosion 1 4"/>
          <p:cNvSpPr/>
          <p:nvPr/>
        </p:nvSpPr>
        <p:spPr bwMode="auto">
          <a:xfrm>
            <a:off x="76200" y="4846320"/>
            <a:ext cx="1341437" cy="1935480"/>
          </a:xfrm>
          <a:prstGeom prst="irregularSeal1">
            <a:avLst/>
          </a:prstGeom>
          <a:solidFill>
            <a:schemeClr val="bg1"/>
          </a:solidFill>
          <a:ln w="19050" cap="flat" cmpd="sng" algn="ctr">
            <a:solidFill>
              <a:srgbClr val="C0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
        <p:nvSpPr>
          <p:cNvPr id="7" name="TextBox 6"/>
          <p:cNvSpPr txBox="1"/>
          <p:nvPr/>
        </p:nvSpPr>
        <p:spPr>
          <a:xfrm>
            <a:off x="152400" y="5334000"/>
            <a:ext cx="1219200" cy="1200329"/>
          </a:xfrm>
          <a:prstGeom prst="rect">
            <a:avLst/>
          </a:prstGeom>
          <a:noFill/>
        </p:spPr>
        <p:txBody>
          <a:bodyPr wrap="square" rtlCol="0">
            <a:spAutoFit/>
          </a:bodyPr>
          <a:lstStyle/>
          <a:p>
            <a:pPr algn="ctr"/>
            <a:r>
              <a:rPr lang="en-CA" sz="1200" b="1" dirty="0"/>
              <a:t>Do NOT accept risk:     </a:t>
            </a:r>
            <a:r>
              <a:rPr lang="en-CA" sz="1200" dirty="0"/>
              <a:t> end project, action, proposal, etc.</a:t>
            </a:r>
          </a:p>
        </p:txBody>
      </p:sp>
      <p:cxnSp>
        <p:nvCxnSpPr>
          <p:cNvPr id="35" name="AutoShape 28"/>
          <p:cNvCxnSpPr>
            <a:cxnSpLocks noChangeShapeType="1"/>
            <a:stCxn id="56338" idx="1"/>
            <a:endCxn id="7" idx="3"/>
          </p:cNvCxnSpPr>
          <p:nvPr/>
        </p:nvCxnSpPr>
        <p:spPr bwMode="auto">
          <a:xfrm flipH="1" flipV="1">
            <a:off x="1371600" y="5934165"/>
            <a:ext cx="1066800" cy="161835"/>
          </a:xfrm>
          <a:prstGeom prst="straightConnector1">
            <a:avLst/>
          </a:prstGeom>
          <a:noFill/>
          <a:ln w="63500">
            <a:solidFill>
              <a:schemeClr val="fo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 Box 31"/>
          <p:cNvSpPr txBox="1">
            <a:spLocks noChangeArrowheads="1"/>
          </p:cNvSpPr>
          <p:nvPr/>
        </p:nvSpPr>
        <p:spPr bwMode="auto">
          <a:xfrm>
            <a:off x="1732569" y="6174971"/>
            <a:ext cx="701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dirty="0">
                <a:solidFill>
                  <a:srgbClr val="336699"/>
                </a:solidFill>
              </a:rPr>
              <a:t>NO</a:t>
            </a:r>
          </a:p>
        </p:txBody>
      </p:sp>
      <p:pic>
        <p:nvPicPr>
          <p:cNvPr id="1033" name="Picture 9" descr="http://www.clker.com/cliparts/X/d/E/C/C/A/traffic-sign-green-t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3546" y="2396836"/>
            <a:ext cx="610908"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http://www.clker.com/cliparts/1/f/a/2/11949849771043985234traffic_light_red_dan_ge_01.svg.thumb.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300" y="3178745"/>
            <a:ext cx="6120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www.clker.com/cliparts/8/1/7/4/11949849782053089133traffic_light_yellow_dan_01.svg.thumb.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0" y="2590800"/>
            <a:ext cx="6120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http://www.clker.com/cliparts/e/9/f/d/11949849751056341160traffic_light_dan_gerhar_01.svg.thumb.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15226" y="381000"/>
            <a:ext cx="809625" cy="952500"/>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13" descr="http://www.clker.com/cliparts/8/1/7/4/11949849782053089133traffic_light_yellow_dan_01.svg.thumb.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9251" y="3069000"/>
            <a:ext cx="612000" cy="720000"/>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11" descr="http://www.clker.com/cliparts/1/f/a/2/11949849771043985234traffic_light_red_dan_ge_01.svg.thumb.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5715000"/>
            <a:ext cx="394267" cy="463844"/>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9" descr="http://www.clker.com/cliparts/X/d/E/C/C/A/traffic-sign-green-th.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7320" y="5598329"/>
            <a:ext cx="450967" cy="531498"/>
          </a:xfrm>
          <a:prstGeom prst="rect">
            <a:avLst/>
          </a:prstGeom>
          <a:noFill/>
          <a:extLst>
            <a:ext uri="{909E8E84-426E-40DD-AFC4-6F175D3DCCD1}">
              <a14:hiddenFill xmlns:a14="http://schemas.microsoft.com/office/drawing/2010/main">
                <a:solidFill>
                  <a:srgbClr val="FFFFFF"/>
                </a:solidFill>
              </a14:hiddenFill>
            </a:ext>
          </a:extLst>
        </p:spPr>
      </p:pic>
      <p:sp>
        <p:nvSpPr>
          <p:cNvPr id="33" name="Text Box 31"/>
          <p:cNvSpPr txBox="1">
            <a:spLocks noChangeArrowheads="1"/>
          </p:cNvSpPr>
          <p:nvPr/>
        </p:nvSpPr>
        <p:spPr bwMode="auto">
          <a:xfrm>
            <a:off x="1454980" y="2819400"/>
            <a:ext cx="40588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dirty="0">
                <a:solidFill>
                  <a:srgbClr val="336699"/>
                </a:solidFill>
              </a:rPr>
              <a:t>?</a:t>
            </a:r>
            <a:endParaRPr lang="en-US" b="1" dirty="0">
              <a:solidFill>
                <a:srgbClr val="336699"/>
              </a:solidFill>
            </a:endParaRPr>
          </a:p>
        </p:txBody>
      </p:sp>
    </p:spTree>
    <p:extLst>
      <p:ext uri="{BB962C8B-B14F-4D97-AF65-F5344CB8AC3E}">
        <p14:creationId xmlns:p14="http://schemas.microsoft.com/office/powerpoint/2010/main" val="411065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039"/>
                                        </p:tgtEl>
                                        <p:attrNameLst>
                                          <p:attrName>style.visibility</p:attrName>
                                        </p:attrNameLst>
                                      </p:cBhvr>
                                      <p:to>
                                        <p:strVal val="visible"/>
                                      </p:to>
                                    </p:set>
                                    <p:anim calcmode="lin" valueType="num">
                                      <p:cBhvr>
                                        <p:cTn id="7" dur="3000" fill="hold"/>
                                        <p:tgtEl>
                                          <p:spTgt spid="1039"/>
                                        </p:tgtEl>
                                        <p:attrNameLst>
                                          <p:attrName>ppt_w</p:attrName>
                                        </p:attrNameLst>
                                      </p:cBhvr>
                                      <p:tavLst>
                                        <p:tav tm="0">
                                          <p:val>
                                            <p:fltVal val="0"/>
                                          </p:val>
                                        </p:tav>
                                        <p:tav tm="100000">
                                          <p:val>
                                            <p:strVal val="#ppt_w"/>
                                          </p:val>
                                        </p:tav>
                                      </p:tavLst>
                                    </p:anim>
                                    <p:anim calcmode="lin" valueType="num">
                                      <p:cBhvr>
                                        <p:cTn id="8" dur="3000" fill="hold"/>
                                        <p:tgtEl>
                                          <p:spTgt spid="1039"/>
                                        </p:tgtEl>
                                        <p:attrNameLst>
                                          <p:attrName>ppt_h</p:attrName>
                                        </p:attrNameLst>
                                      </p:cBhvr>
                                      <p:tavLst>
                                        <p:tav tm="0">
                                          <p:val>
                                            <p:fltVal val="0"/>
                                          </p:val>
                                        </p:tav>
                                        <p:tav tm="100000">
                                          <p:val>
                                            <p:strVal val="#ppt_h"/>
                                          </p:val>
                                        </p:tav>
                                      </p:tavLst>
                                    </p:anim>
                                    <p:animEffect transition="in" filter="fade">
                                      <p:cBhvr>
                                        <p:cTn id="9" dur="3000"/>
                                        <p:tgtEl>
                                          <p:spTgt spid="1039"/>
                                        </p:tgtEl>
                                      </p:cBhvr>
                                    </p:animEffect>
                                  </p:childTnLst>
                                </p:cTn>
                              </p:par>
                            </p:childTnLst>
                          </p:cTn>
                        </p:par>
                        <p:par>
                          <p:cTn id="10" fill="hold">
                            <p:stCondLst>
                              <p:cond delay="3000"/>
                            </p:stCondLst>
                            <p:childTnLst>
                              <p:par>
                                <p:cTn id="11" presetID="22" presetClass="entr" presetSubtype="8" fill="hold" grpId="0" nodeType="afterEffect">
                                  <p:stCondLst>
                                    <p:cond delay="500"/>
                                  </p:stCondLst>
                                  <p:childTnLst>
                                    <p:set>
                                      <p:cBhvr>
                                        <p:cTn id="12" dur="1" fill="hold">
                                          <p:stCondLst>
                                            <p:cond delay="0"/>
                                          </p:stCondLst>
                                        </p:cTn>
                                        <p:tgtEl>
                                          <p:spTgt spid="56337"/>
                                        </p:tgtEl>
                                        <p:attrNameLst>
                                          <p:attrName>style.visibility</p:attrName>
                                        </p:attrNameLst>
                                      </p:cBhvr>
                                      <p:to>
                                        <p:strVal val="visible"/>
                                      </p:to>
                                    </p:set>
                                    <p:animEffect transition="in" filter="wipe(left)">
                                      <p:cBhvr>
                                        <p:cTn id="13" dur="2000"/>
                                        <p:tgtEl>
                                          <p:spTgt spid="56337"/>
                                        </p:tgtEl>
                                      </p:cBhvr>
                                    </p:animEffect>
                                  </p:childTnLst>
                                </p:cTn>
                              </p:par>
                            </p:childTnLst>
                          </p:cTn>
                        </p:par>
                        <p:par>
                          <p:cTn id="14" fill="hold">
                            <p:stCondLst>
                              <p:cond delay="5500"/>
                            </p:stCondLst>
                            <p:childTnLst>
                              <p:par>
                                <p:cTn id="15" presetID="22" presetClass="entr" presetSubtype="8" fill="hold" grpId="0" nodeType="afterEffect">
                                  <p:stCondLst>
                                    <p:cond delay="500"/>
                                  </p:stCondLst>
                                  <p:childTnLst>
                                    <p:set>
                                      <p:cBhvr>
                                        <p:cTn id="16" dur="1" fill="hold">
                                          <p:stCondLst>
                                            <p:cond delay="0"/>
                                          </p:stCondLst>
                                        </p:cTn>
                                        <p:tgtEl>
                                          <p:spTgt spid="56350"/>
                                        </p:tgtEl>
                                        <p:attrNameLst>
                                          <p:attrName>style.visibility</p:attrName>
                                        </p:attrNameLst>
                                      </p:cBhvr>
                                      <p:to>
                                        <p:strVal val="visible"/>
                                      </p:to>
                                    </p:set>
                                    <p:animEffect transition="in" filter="wipe(left)">
                                      <p:cBhvr>
                                        <p:cTn id="17" dur="2000"/>
                                        <p:tgtEl>
                                          <p:spTgt spid="56350"/>
                                        </p:tgtEl>
                                      </p:cBhvr>
                                    </p:animEffect>
                                  </p:childTnLst>
                                </p:cTn>
                              </p:par>
                              <p:par>
                                <p:cTn id="18" presetID="53" presetClass="entr" presetSubtype="16" fill="hold" nodeType="withEffect">
                                  <p:stCondLst>
                                    <p:cond delay="0"/>
                                  </p:stCondLst>
                                  <p:childTnLst>
                                    <p:set>
                                      <p:cBhvr>
                                        <p:cTn id="19" dur="1" fill="hold">
                                          <p:stCondLst>
                                            <p:cond delay="0"/>
                                          </p:stCondLst>
                                        </p:cTn>
                                        <p:tgtEl>
                                          <p:spTgt spid="1033"/>
                                        </p:tgtEl>
                                        <p:attrNameLst>
                                          <p:attrName>style.visibility</p:attrName>
                                        </p:attrNameLst>
                                      </p:cBhvr>
                                      <p:to>
                                        <p:strVal val="visible"/>
                                      </p:to>
                                    </p:set>
                                    <p:anim calcmode="lin" valueType="num">
                                      <p:cBhvr>
                                        <p:cTn id="20" dur="3000" fill="hold"/>
                                        <p:tgtEl>
                                          <p:spTgt spid="1033"/>
                                        </p:tgtEl>
                                        <p:attrNameLst>
                                          <p:attrName>ppt_w</p:attrName>
                                        </p:attrNameLst>
                                      </p:cBhvr>
                                      <p:tavLst>
                                        <p:tav tm="0">
                                          <p:val>
                                            <p:fltVal val="0"/>
                                          </p:val>
                                        </p:tav>
                                        <p:tav tm="100000">
                                          <p:val>
                                            <p:strVal val="#ppt_w"/>
                                          </p:val>
                                        </p:tav>
                                      </p:tavLst>
                                    </p:anim>
                                    <p:anim calcmode="lin" valueType="num">
                                      <p:cBhvr>
                                        <p:cTn id="21" dur="3000" fill="hold"/>
                                        <p:tgtEl>
                                          <p:spTgt spid="1033"/>
                                        </p:tgtEl>
                                        <p:attrNameLst>
                                          <p:attrName>ppt_h</p:attrName>
                                        </p:attrNameLst>
                                      </p:cBhvr>
                                      <p:tavLst>
                                        <p:tav tm="0">
                                          <p:val>
                                            <p:fltVal val="0"/>
                                          </p:val>
                                        </p:tav>
                                        <p:tav tm="100000">
                                          <p:val>
                                            <p:strVal val="#ppt_h"/>
                                          </p:val>
                                        </p:tav>
                                      </p:tavLst>
                                    </p:anim>
                                    <p:animEffect transition="in" filter="fade">
                                      <p:cBhvr>
                                        <p:cTn id="22" dur="3000"/>
                                        <p:tgtEl>
                                          <p:spTgt spid="1033"/>
                                        </p:tgtEl>
                                      </p:cBhvr>
                                    </p:animEffect>
                                  </p:childTnLst>
                                </p:cTn>
                              </p:par>
                            </p:childTnLst>
                          </p:cTn>
                        </p:par>
                        <p:par>
                          <p:cTn id="23" fill="hold">
                            <p:stCondLst>
                              <p:cond delay="8500"/>
                            </p:stCondLst>
                            <p:childTnLst>
                              <p:par>
                                <p:cTn id="24" presetID="22" presetClass="entr" presetSubtype="8" fill="hold" grpId="0" nodeType="afterEffect">
                                  <p:stCondLst>
                                    <p:cond delay="1000"/>
                                  </p:stCondLst>
                                  <p:childTnLst>
                                    <p:set>
                                      <p:cBhvr>
                                        <p:cTn id="25" dur="1" fill="hold">
                                          <p:stCondLst>
                                            <p:cond delay="0"/>
                                          </p:stCondLst>
                                        </p:cTn>
                                        <p:tgtEl>
                                          <p:spTgt spid="56355"/>
                                        </p:tgtEl>
                                        <p:attrNameLst>
                                          <p:attrName>style.visibility</p:attrName>
                                        </p:attrNameLst>
                                      </p:cBhvr>
                                      <p:to>
                                        <p:strVal val="visible"/>
                                      </p:to>
                                    </p:set>
                                    <p:animEffect transition="in" filter="wipe(left)">
                                      <p:cBhvr>
                                        <p:cTn id="26" dur="2000"/>
                                        <p:tgtEl>
                                          <p:spTgt spid="56355"/>
                                        </p:tgtEl>
                                      </p:cBhvr>
                                    </p:animEffect>
                                  </p:childTnLst>
                                </p:cTn>
                              </p:par>
                              <p:par>
                                <p:cTn id="27" presetID="22" presetClass="entr" presetSubtype="8" fill="hold" nodeType="withEffect">
                                  <p:stCondLst>
                                    <p:cond delay="1000"/>
                                  </p:stCondLst>
                                  <p:childTnLst>
                                    <p:set>
                                      <p:cBhvr>
                                        <p:cTn id="28" dur="1" fill="hold">
                                          <p:stCondLst>
                                            <p:cond delay="0"/>
                                          </p:stCondLst>
                                        </p:cTn>
                                        <p:tgtEl>
                                          <p:spTgt spid="56344"/>
                                        </p:tgtEl>
                                        <p:attrNameLst>
                                          <p:attrName>style.visibility</p:attrName>
                                        </p:attrNameLst>
                                      </p:cBhvr>
                                      <p:to>
                                        <p:strVal val="visible"/>
                                      </p:to>
                                    </p:set>
                                    <p:animEffect transition="in" filter="wipe(left)">
                                      <p:cBhvr>
                                        <p:cTn id="29" dur="2000"/>
                                        <p:tgtEl>
                                          <p:spTgt spid="56344"/>
                                        </p:tgtEl>
                                      </p:cBhvr>
                                    </p:animEffect>
                                  </p:childTnLst>
                                </p:cTn>
                              </p:par>
                            </p:childTnLst>
                          </p:cTn>
                        </p:par>
                        <p:par>
                          <p:cTn id="30" fill="hold">
                            <p:stCondLst>
                              <p:cond delay="11500"/>
                            </p:stCondLst>
                            <p:childTnLst>
                              <p:par>
                                <p:cTn id="31" presetID="22" presetClass="entr" presetSubtype="8" fill="hold" grpId="0" nodeType="afterEffect">
                                  <p:stCondLst>
                                    <p:cond delay="500"/>
                                  </p:stCondLst>
                                  <p:childTnLst>
                                    <p:set>
                                      <p:cBhvr>
                                        <p:cTn id="32" dur="1" fill="hold">
                                          <p:stCondLst>
                                            <p:cond delay="0"/>
                                          </p:stCondLst>
                                        </p:cTn>
                                        <p:tgtEl>
                                          <p:spTgt spid="56346"/>
                                        </p:tgtEl>
                                        <p:attrNameLst>
                                          <p:attrName>style.visibility</p:attrName>
                                        </p:attrNameLst>
                                      </p:cBhvr>
                                      <p:to>
                                        <p:strVal val="visible"/>
                                      </p:to>
                                    </p:set>
                                    <p:animEffect transition="in" filter="wipe(left)">
                                      <p:cBhvr>
                                        <p:cTn id="33" dur="2000"/>
                                        <p:tgtEl>
                                          <p:spTgt spid="56346"/>
                                        </p:tgtEl>
                                      </p:cBhvr>
                                    </p:animEffect>
                                  </p:childTnLst>
                                </p:cTn>
                              </p:par>
                            </p:childTnLst>
                          </p:cTn>
                        </p:par>
                        <p:par>
                          <p:cTn id="34" fill="hold">
                            <p:stCondLst>
                              <p:cond delay="14000"/>
                            </p:stCondLst>
                            <p:childTnLst>
                              <p:par>
                                <p:cTn id="35" presetID="22" presetClass="entr" presetSubtype="8" fill="hold" grpId="0" nodeType="afterEffect">
                                  <p:stCondLst>
                                    <p:cond delay="1500"/>
                                  </p:stCondLst>
                                  <p:childTnLst>
                                    <p:set>
                                      <p:cBhvr>
                                        <p:cTn id="36" dur="1" fill="hold">
                                          <p:stCondLst>
                                            <p:cond delay="0"/>
                                          </p:stCondLst>
                                        </p:cTn>
                                        <p:tgtEl>
                                          <p:spTgt spid="56351"/>
                                        </p:tgtEl>
                                        <p:attrNameLst>
                                          <p:attrName>style.visibility</p:attrName>
                                        </p:attrNameLst>
                                      </p:cBhvr>
                                      <p:to>
                                        <p:strVal val="visible"/>
                                      </p:to>
                                    </p:set>
                                    <p:animEffect transition="in" filter="wipe(left)">
                                      <p:cBhvr>
                                        <p:cTn id="37" dur="2000"/>
                                        <p:tgtEl>
                                          <p:spTgt spid="56351"/>
                                        </p:tgtEl>
                                      </p:cBhvr>
                                    </p:animEffect>
                                  </p:childTnLst>
                                </p:cTn>
                              </p:par>
                              <p:par>
                                <p:cTn id="38" presetID="53" presetClass="entr" presetSubtype="16" fill="hold" nodeType="withEffect">
                                  <p:stCondLst>
                                    <p:cond delay="0"/>
                                  </p:stCondLst>
                                  <p:childTnLst>
                                    <p:set>
                                      <p:cBhvr>
                                        <p:cTn id="39" dur="1" fill="hold">
                                          <p:stCondLst>
                                            <p:cond delay="0"/>
                                          </p:stCondLst>
                                        </p:cTn>
                                        <p:tgtEl>
                                          <p:spTgt spid="1035"/>
                                        </p:tgtEl>
                                        <p:attrNameLst>
                                          <p:attrName>style.visibility</p:attrName>
                                        </p:attrNameLst>
                                      </p:cBhvr>
                                      <p:to>
                                        <p:strVal val="visible"/>
                                      </p:to>
                                    </p:set>
                                    <p:anim calcmode="lin" valueType="num">
                                      <p:cBhvr>
                                        <p:cTn id="40" dur="3000" fill="hold"/>
                                        <p:tgtEl>
                                          <p:spTgt spid="1035"/>
                                        </p:tgtEl>
                                        <p:attrNameLst>
                                          <p:attrName>ppt_w</p:attrName>
                                        </p:attrNameLst>
                                      </p:cBhvr>
                                      <p:tavLst>
                                        <p:tav tm="0">
                                          <p:val>
                                            <p:fltVal val="0"/>
                                          </p:val>
                                        </p:tav>
                                        <p:tav tm="100000">
                                          <p:val>
                                            <p:strVal val="#ppt_w"/>
                                          </p:val>
                                        </p:tav>
                                      </p:tavLst>
                                    </p:anim>
                                    <p:anim calcmode="lin" valueType="num">
                                      <p:cBhvr>
                                        <p:cTn id="41" dur="3000" fill="hold"/>
                                        <p:tgtEl>
                                          <p:spTgt spid="1035"/>
                                        </p:tgtEl>
                                        <p:attrNameLst>
                                          <p:attrName>ppt_h</p:attrName>
                                        </p:attrNameLst>
                                      </p:cBhvr>
                                      <p:tavLst>
                                        <p:tav tm="0">
                                          <p:val>
                                            <p:fltVal val="0"/>
                                          </p:val>
                                        </p:tav>
                                        <p:tav tm="100000">
                                          <p:val>
                                            <p:strVal val="#ppt_h"/>
                                          </p:val>
                                        </p:tav>
                                      </p:tavLst>
                                    </p:anim>
                                    <p:animEffect transition="in" filter="fade">
                                      <p:cBhvr>
                                        <p:cTn id="42" dur="3000"/>
                                        <p:tgtEl>
                                          <p:spTgt spid="1035"/>
                                        </p:tgtEl>
                                      </p:cBhvr>
                                    </p:animEffect>
                                  </p:childTnLst>
                                </p:cTn>
                              </p:par>
                            </p:childTnLst>
                          </p:cTn>
                        </p:par>
                        <p:par>
                          <p:cTn id="43" fill="hold">
                            <p:stCondLst>
                              <p:cond delay="17500"/>
                            </p:stCondLst>
                            <p:childTnLst>
                              <p:par>
                                <p:cTn id="44" presetID="22" presetClass="entr" presetSubtype="1" fill="hold" nodeType="after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wipe(up)">
                                      <p:cBhvr>
                                        <p:cTn id="46" dur="2000"/>
                                        <p:tgtEl>
                                          <p:spTgt spid="29"/>
                                        </p:tgtEl>
                                      </p:cBhvr>
                                    </p:animEffect>
                                  </p:childTnLst>
                                </p:cTn>
                              </p:par>
                            </p:childTnLst>
                          </p:cTn>
                        </p:par>
                        <p:par>
                          <p:cTn id="47" fill="hold">
                            <p:stCondLst>
                              <p:cond delay="19500"/>
                            </p:stCondLst>
                            <p:childTnLst>
                              <p:par>
                                <p:cTn id="48" presetID="22" presetClass="entr" presetSubtype="1" fill="hold" grpId="0" nodeType="afterEffect">
                                  <p:stCondLst>
                                    <p:cond delay="100"/>
                                  </p:stCondLst>
                                  <p:childTnLst>
                                    <p:set>
                                      <p:cBhvr>
                                        <p:cTn id="49" dur="1" fill="hold">
                                          <p:stCondLst>
                                            <p:cond delay="0"/>
                                          </p:stCondLst>
                                        </p:cTn>
                                        <p:tgtEl>
                                          <p:spTgt spid="5"/>
                                        </p:tgtEl>
                                        <p:attrNameLst>
                                          <p:attrName>style.visibility</p:attrName>
                                        </p:attrNameLst>
                                      </p:cBhvr>
                                      <p:to>
                                        <p:strVal val="visible"/>
                                      </p:to>
                                    </p:set>
                                    <p:animEffect transition="in" filter="wipe(up)">
                                      <p:cBhvr>
                                        <p:cTn id="50" dur="2000"/>
                                        <p:tgtEl>
                                          <p:spTgt spid="5"/>
                                        </p:tgtEl>
                                      </p:cBhvr>
                                    </p:animEffect>
                                  </p:childTnLst>
                                </p:cTn>
                              </p:par>
                              <p:par>
                                <p:cTn id="51" presetID="22" presetClass="entr" presetSubtype="1" fill="hold" grpId="0" nodeType="with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wipe(up)">
                                      <p:cBhvr>
                                        <p:cTn id="53" dur="2000"/>
                                        <p:tgtEl>
                                          <p:spTgt spid="7"/>
                                        </p:tgtEl>
                                      </p:cBhvr>
                                    </p:animEffect>
                                  </p:childTnLst>
                                </p:cTn>
                              </p:par>
                            </p:childTnLst>
                          </p:cTn>
                        </p:par>
                        <p:par>
                          <p:cTn id="54" fill="hold">
                            <p:stCondLst>
                              <p:cond delay="21600"/>
                            </p:stCondLst>
                            <p:childTnLst>
                              <p:par>
                                <p:cTn id="55" presetID="22" presetClass="entr" presetSubtype="8" fill="hold" grpId="0" nodeType="afterEffect">
                                  <p:stCondLst>
                                    <p:cond delay="1500"/>
                                  </p:stCondLst>
                                  <p:childTnLst>
                                    <p:set>
                                      <p:cBhvr>
                                        <p:cTn id="56" dur="1" fill="hold">
                                          <p:stCondLst>
                                            <p:cond delay="0"/>
                                          </p:stCondLst>
                                        </p:cTn>
                                        <p:tgtEl>
                                          <p:spTgt spid="33"/>
                                        </p:tgtEl>
                                        <p:attrNameLst>
                                          <p:attrName>style.visibility</p:attrName>
                                        </p:attrNameLst>
                                      </p:cBhvr>
                                      <p:to>
                                        <p:strVal val="visible"/>
                                      </p:to>
                                    </p:set>
                                    <p:animEffect transition="in" filter="wipe(left)">
                                      <p:cBhvr>
                                        <p:cTn id="57" dur="2000"/>
                                        <p:tgtEl>
                                          <p:spTgt spid="33"/>
                                        </p:tgtEl>
                                      </p:cBhvr>
                                    </p:animEffect>
                                  </p:childTnLst>
                                </p:cTn>
                              </p:par>
                            </p:childTnLst>
                          </p:cTn>
                        </p:par>
                        <p:par>
                          <p:cTn id="58" fill="hold">
                            <p:stCondLst>
                              <p:cond delay="25100"/>
                            </p:stCondLst>
                            <p:childTnLst>
                              <p:par>
                                <p:cTn id="59" presetID="53" presetClass="entr" presetSubtype="16" fill="hold" nodeType="afterEffect">
                                  <p:stCondLst>
                                    <p:cond delay="0"/>
                                  </p:stCondLst>
                                  <p:childTnLst>
                                    <p:set>
                                      <p:cBhvr>
                                        <p:cTn id="60" dur="1" fill="hold">
                                          <p:stCondLst>
                                            <p:cond delay="0"/>
                                          </p:stCondLst>
                                        </p:cTn>
                                        <p:tgtEl>
                                          <p:spTgt spid="36"/>
                                        </p:tgtEl>
                                        <p:attrNameLst>
                                          <p:attrName>style.visibility</p:attrName>
                                        </p:attrNameLst>
                                      </p:cBhvr>
                                      <p:to>
                                        <p:strVal val="visible"/>
                                      </p:to>
                                    </p:set>
                                    <p:anim calcmode="lin" valueType="num">
                                      <p:cBhvr>
                                        <p:cTn id="61" dur="3000" fill="hold"/>
                                        <p:tgtEl>
                                          <p:spTgt spid="36"/>
                                        </p:tgtEl>
                                        <p:attrNameLst>
                                          <p:attrName>ppt_w</p:attrName>
                                        </p:attrNameLst>
                                      </p:cBhvr>
                                      <p:tavLst>
                                        <p:tav tm="0">
                                          <p:val>
                                            <p:fltVal val="0"/>
                                          </p:val>
                                        </p:tav>
                                        <p:tav tm="100000">
                                          <p:val>
                                            <p:strVal val="#ppt_w"/>
                                          </p:val>
                                        </p:tav>
                                      </p:tavLst>
                                    </p:anim>
                                    <p:anim calcmode="lin" valueType="num">
                                      <p:cBhvr>
                                        <p:cTn id="62" dur="3000" fill="hold"/>
                                        <p:tgtEl>
                                          <p:spTgt spid="36"/>
                                        </p:tgtEl>
                                        <p:attrNameLst>
                                          <p:attrName>ppt_h</p:attrName>
                                        </p:attrNameLst>
                                      </p:cBhvr>
                                      <p:tavLst>
                                        <p:tav tm="0">
                                          <p:val>
                                            <p:fltVal val="0"/>
                                          </p:val>
                                        </p:tav>
                                        <p:tav tm="100000">
                                          <p:val>
                                            <p:strVal val="#ppt_h"/>
                                          </p:val>
                                        </p:tav>
                                      </p:tavLst>
                                    </p:anim>
                                    <p:animEffect transition="in" filter="fade">
                                      <p:cBhvr>
                                        <p:cTn id="63" dur="3000"/>
                                        <p:tgtEl>
                                          <p:spTgt spid="36"/>
                                        </p:tgtEl>
                                      </p:cBhvr>
                                    </p:animEffect>
                                  </p:childTnLst>
                                </p:cTn>
                              </p:par>
                            </p:childTnLst>
                          </p:cTn>
                        </p:par>
                        <p:par>
                          <p:cTn id="64" fill="hold">
                            <p:stCondLst>
                              <p:cond delay="28100"/>
                            </p:stCondLst>
                            <p:childTnLst>
                              <p:par>
                                <p:cTn id="65" presetID="22" presetClass="entr" presetSubtype="8" fill="hold" nodeType="afterEffect">
                                  <p:stCondLst>
                                    <p:cond delay="0"/>
                                  </p:stCondLst>
                                  <p:childTnLst>
                                    <p:set>
                                      <p:cBhvr>
                                        <p:cTn id="66" dur="1" fill="hold">
                                          <p:stCondLst>
                                            <p:cond delay="0"/>
                                          </p:stCondLst>
                                        </p:cTn>
                                        <p:tgtEl>
                                          <p:spTgt spid="56343"/>
                                        </p:tgtEl>
                                        <p:attrNameLst>
                                          <p:attrName>style.visibility</p:attrName>
                                        </p:attrNameLst>
                                      </p:cBhvr>
                                      <p:to>
                                        <p:strVal val="visible"/>
                                      </p:to>
                                    </p:set>
                                    <p:animEffect transition="in" filter="wipe(left)">
                                      <p:cBhvr>
                                        <p:cTn id="67" dur="3000"/>
                                        <p:tgtEl>
                                          <p:spTgt spid="56343"/>
                                        </p:tgtEl>
                                      </p:cBhvr>
                                    </p:animEffect>
                                  </p:childTnLst>
                                </p:cTn>
                              </p:par>
                            </p:childTnLst>
                          </p:cTn>
                        </p:par>
                        <p:par>
                          <p:cTn id="68" fill="hold">
                            <p:stCondLst>
                              <p:cond delay="31100"/>
                            </p:stCondLst>
                            <p:childTnLst>
                              <p:par>
                                <p:cTn id="69" presetID="22" presetClass="entr" presetSubtype="8" fill="hold" grpId="0" nodeType="afterEffect">
                                  <p:stCondLst>
                                    <p:cond delay="0"/>
                                  </p:stCondLst>
                                  <p:childTnLst>
                                    <p:set>
                                      <p:cBhvr>
                                        <p:cTn id="70" dur="1" fill="hold">
                                          <p:stCondLst>
                                            <p:cond delay="0"/>
                                          </p:stCondLst>
                                        </p:cTn>
                                        <p:tgtEl>
                                          <p:spTgt spid="56340"/>
                                        </p:tgtEl>
                                        <p:attrNameLst>
                                          <p:attrName>style.visibility</p:attrName>
                                        </p:attrNameLst>
                                      </p:cBhvr>
                                      <p:to>
                                        <p:strVal val="visible"/>
                                      </p:to>
                                    </p:set>
                                    <p:animEffect transition="in" filter="wipe(left)">
                                      <p:cBhvr>
                                        <p:cTn id="71" dur="2000"/>
                                        <p:tgtEl>
                                          <p:spTgt spid="56340"/>
                                        </p:tgtEl>
                                      </p:cBhvr>
                                    </p:animEffect>
                                  </p:childTnLst>
                                </p:cTn>
                              </p:par>
                            </p:childTnLst>
                          </p:cTn>
                        </p:par>
                        <p:par>
                          <p:cTn id="72" fill="hold">
                            <p:stCondLst>
                              <p:cond delay="33100"/>
                            </p:stCondLst>
                            <p:childTnLst>
                              <p:par>
                                <p:cTn id="73" presetID="22" presetClass="entr" presetSubtype="8" fill="hold" grpId="0" nodeType="afterEffect">
                                  <p:stCondLst>
                                    <p:cond delay="1000"/>
                                  </p:stCondLst>
                                  <p:childTnLst>
                                    <p:set>
                                      <p:cBhvr>
                                        <p:cTn id="74" dur="1" fill="hold">
                                          <p:stCondLst>
                                            <p:cond delay="0"/>
                                          </p:stCondLst>
                                        </p:cTn>
                                        <p:tgtEl>
                                          <p:spTgt spid="56341"/>
                                        </p:tgtEl>
                                        <p:attrNameLst>
                                          <p:attrName>style.visibility</p:attrName>
                                        </p:attrNameLst>
                                      </p:cBhvr>
                                      <p:to>
                                        <p:strVal val="visible"/>
                                      </p:to>
                                    </p:set>
                                    <p:animEffect transition="in" filter="wipe(left)">
                                      <p:cBhvr>
                                        <p:cTn id="75" dur="2000"/>
                                        <p:tgtEl>
                                          <p:spTgt spid="56341"/>
                                        </p:tgtEl>
                                      </p:cBhvr>
                                    </p:animEffect>
                                  </p:childTnLst>
                                </p:cTn>
                              </p:par>
                            </p:childTnLst>
                          </p:cTn>
                        </p:par>
                        <p:par>
                          <p:cTn id="76" fill="hold">
                            <p:stCondLst>
                              <p:cond delay="36100"/>
                            </p:stCondLst>
                            <p:childTnLst>
                              <p:par>
                                <p:cTn id="77" presetID="22" presetClass="entr" presetSubtype="8" fill="hold" grpId="0" nodeType="afterEffect">
                                  <p:stCondLst>
                                    <p:cond delay="1000"/>
                                  </p:stCondLst>
                                  <p:childTnLst>
                                    <p:set>
                                      <p:cBhvr>
                                        <p:cTn id="78" dur="1" fill="hold">
                                          <p:stCondLst>
                                            <p:cond delay="0"/>
                                          </p:stCondLst>
                                        </p:cTn>
                                        <p:tgtEl>
                                          <p:spTgt spid="56342"/>
                                        </p:tgtEl>
                                        <p:attrNameLst>
                                          <p:attrName>style.visibility</p:attrName>
                                        </p:attrNameLst>
                                      </p:cBhvr>
                                      <p:to>
                                        <p:strVal val="visible"/>
                                      </p:to>
                                    </p:set>
                                    <p:animEffect transition="in" filter="wipe(left)">
                                      <p:cBhvr>
                                        <p:cTn id="79" dur="2000"/>
                                        <p:tgtEl>
                                          <p:spTgt spid="56342"/>
                                        </p:tgtEl>
                                      </p:cBhvr>
                                    </p:animEffect>
                                  </p:childTnLst>
                                </p:cTn>
                              </p:par>
                            </p:childTnLst>
                          </p:cTn>
                        </p:par>
                        <p:par>
                          <p:cTn id="80" fill="hold">
                            <p:stCondLst>
                              <p:cond delay="39100"/>
                            </p:stCondLst>
                            <p:childTnLst>
                              <p:par>
                                <p:cTn id="81" presetID="22" presetClass="entr" presetSubtype="1" fill="hold" grpId="0" nodeType="afterEffect">
                                  <p:stCondLst>
                                    <p:cond delay="1500"/>
                                  </p:stCondLst>
                                  <p:childTnLst>
                                    <p:set>
                                      <p:cBhvr>
                                        <p:cTn id="82" dur="1" fill="hold">
                                          <p:stCondLst>
                                            <p:cond delay="0"/>
                                          </p:stCondLst>
                                        </p:cTn>
                                        <p:tgtEl>
                                          <p:spTgt spid="56338"/>
                                        </p:tgtEl>
                                        <p:attrNameLst>
                                          <p:attrName>style.visibility</p:attrName>
                                        </p:attrNameLst>
                                      </p:cBhvr>
                                      <p:to>
                                        <p:strVal val="visible"/>
                                      </p:to>
                                    </p:set>
                                    <p:animEffect transition="in" filter="wipe(up)">
                                      <p:cBhvr>
                                        <p:cTn id="83" dur="2000"/>
                                        <p:tgtEl>
                                          <p:spTgt spid="56338"/>
                                        </p:tgtEl>
                                      </p:cBhvr>
                                    </p:animEffect>
                                  </p:childTnLst>
                                </p:cTn>
                              </p:par>
                            </p:childTnLst>
                          </p:cTn>
                        </p:par>
                        <p:par>
                          <p:cTn id="84" fill="hold">
                            <p:stCondLst>
                              <p:cond delay="42600"/>
                            </p:stCondLst>
                            <p:childTnLst>
                              <p:par>
                                <p:cTn id="85" presetID="22" presetClass="entr" presetSubtype="8" fill="hold" grpId="0" nodeType="afterEffect">
                                  <p:stCondLst>
                                    <p:cond delay="1500"/>
                                  </p:stCondLst>
                                  <p:childTnLst>
                                    <p:set>
                                      <p:cBhvr>
                                        <p:cTn id="86" dur="1" fill="hold">
                                          <p:stCondLst>
                                            <p:cond delay="0"/>
                                          </p:stCondLst>
                                        </p:cTn>
                                        <p:tgtEl>
                                          <p:spTgt spid="39"/>
                                        </p:tgtEl>
                                        <p:attrNameLst>
                                          <p:attrName>style.visibility</p:attrName>
                                        </p:attrNameLst>
                                      </p:cBhvr>
                                      <p:to>
                                        <p:strVal val="visible"/>
                                      </p:to>
                                    </p:set>
                                    <p:animEffect transition="in" filter="wipe(left)">
                                      <p:cBhvr>
                                        <p:cTn id="87" dur="2000"/>
                                        <p:tgtEl>
                                          <p:spTgt spid="39"/>
                                        </p:tgtEl>
                                      </p:cBhvr>
                                    </p:animEffect>
                                  </p:childTnLst>
                                </p:cTn>
                              </p:par>
                              <p:par>
                                <p:cTn id="88" presetID="53" presetClass="entr" presetSubtype="16" fill="hold" nodeType="withEffect">
                                  <p:stCondLst>
                                    <p:cond delay="0"/>
                                  </p:stCondLst>
                                  <p:childTnLst>
                                    <p:set>
                                      <p:cBhvr>
                                        <p:cTn id="89" dur="1" fill="hold">
                                          <p:stCondLst>
                                            <p:cond delay="0"/>
                                          </p:stCondLst>
                                        </p:cTn>
                                        <p:tgtEl>
                                          <p:spTgt spid="37"/>
                                        </p:tgtEl>
                                        <p:attrNameLst>
                                          <p:attrName>style.visibility</p:attrName>
                                        </p:attrNameLst>
                                      </p:cBhvr>
                                      <p:to>
                                        <p:strVal val="visible"/>
                                      </p:to>
                                    </p:set>
                                    <p:anim calcmode="lin" valueType="num">
                                      <p:cBhvr>
                                        <p:cTn id="90" dur="3000" fill="hold"/>
                                        <p:tgtEl>
                                          <p:spTgt spid="37"/>
                                        </p:tgtEl>
                                        <p:attrNameLst>
                                          <p:attrName>ppt_w</p:attrName>
                                        </p:attrNameLst>
                                      </p:cBhvr>
                                      <p:tavLst>
                                        <p:tav tm="0">
                                          <p:val>
                                            <p:fltVal val="0"/>
                                          </p:val>
                                        </p:tav>
                                        <p:tav tm="100000">
                                          <p:val>
                                            <p:strVal val="#ppt_w"/>
                                          </p:val>
                                        </p:tav>
                                      </p:tavLst>
                                    </p:anim>
                                    <p:anim calcmode="lin" valueType="num">
                                      <p:cBhvr>
                                        <p:cTn id="91" dur="3000" fill="hold"/>
                                        <p:tgtEl>
                                          <p:spTgt spid="37"/>
                                        </p:tgtEl>
                                        <p:attrNameLst>
                                          <p:attrName>ppt_h</p:attrName>
                                        </p:attrNameLst>
                                      </p:cBhvr>
                                      <p:tavLst>
                                        <p:tav tm="0">
                                          <p:val>
                                            <p:fltVal val="0"/>
                                          </p:val>
                                        </p:tav>
                                        <p:tav tm="100000">
                                          <p:val>
                                            <p:strVal val="#ppt_h"/>
                                          </p:val>
                                        </p:tav>
                                      </p:tavLst>
                                    </p:anim>
                                    <p:animEffect transition="in" filter="fade">
                                      <p:cBhvr>
                                        <p:cTn id="92" dur="3000"/>
                                        <p:tgtEl>
                                          <p:spTgt spid="37"/>
                                        </p:tgtEl>
                                      </p:cBhvr>
                                    </p:animEffect>
                                  </p:childTnLst>
                                </p:cTn>
                              </p:par>
                            </p:childTnLst>
                          </p:cTn>
                        </p:par>
                        <p:par>
                          <p:cTn id="93" fill="hold">
                            <p:stCondLst>
                              <p:cond delay="46100"/>
                            </p:stCondLst>
                            <p:childTnLst>
                              <p:par>
                                <p:cTn id="94" presetID="22" presetClass="entr" presetSubtype="2" fill="hold" nodeType="afterEffect">
                                  <p:stCondLst>
                                    <p:cond delay="0"/>
                                  </p:stCondLst>
                                  <p:childTnLst>
                                    <p:set>
                                      <p:cBhvr>
                                        <p:cTn id="95" dur="1" fill="hold">
                                          <p:stCondLst>
                                            <p:cond delay="0"/>
                                          </p:stCondLst>
                                        </p:cTn>
                                        <p:tgtEl>
                                          <p:spTgt spid="35"/>
                                        </p:tgtEl>
                                        <p:attrNameLst>
                                          <p:attrName>style.visibility</p:attrName>
                                        </p:attrNameLst>
                                      </p:cBhvr>
                                      <p:to>
                                        <p:strVal val="visible"/>
                                      </p:to>
                                    </p:set>
                                    <p:animEffect transition="in" filter="wipe(right)">
                                      <p:cBhvr>
                                        <p:cTn id="96" dur="2000"/>
                                        <p:tgtEl>
                                          <p:spTgt spid="35"/>
                                        </p:tgtEl>
                                      </p:cBhvr>
                                    </p:animEffect>
                                  </p:childTnLst>
                                </p:cTn>
                              </p:par>
                            </p:childTnLst>
                          </p:cTn>
                        </p:par>
                        <p:par>
                          <p:cTn id="97" fill="hold">
                            <p:stCondLst>
                              <p:cond delay="48100"/>
                            </p:stCondLst>
                            <p:childTnLst>
                              <p:par>
                                <p:cTn id="98" presetID="22" presetClass="entr" presetSubtype="8" fill="hold" grpId="0" nodeType="afterEffect">
                                  <p:stCondLst>
                                    <p:cond delay="1500"/>
                                  </p:stCondLst>
                                  <p:childTnLst>
                                    <p:set>
                                      <p:cBhvr>
                                        <p:cTn id="99" dur="1" fill="hold">
                                          <p:stCondLst>
                                            <p:cond delay="0"/>
                                          </p:stCondLst>
                                        </p:cTn>
                                        <p:tgtEl>
                                          <p:spTgt spid="56352"/>
                                        </p:tgtEl>
                                        <p:attrNameLst>
                                          <p:attrName>style.visibility</p:attrName>
                                        </p:attrNameLst>
                                      </p:cBhvr>
                                      <p:to>
                                        <p:strVal val="visible"/>
                                      </p:to>
                                    </p:set>
                                    <p:animEffect transition="in" filter="wipe(left)">
                                      <p:cBhvr>
                                        <p:cTn id="100" dur="2000"/>
                                        <p:tgtEl>
                                          <p:spTgt spid="56352"/>
                                        </p:tgtEl>
                                      </p:cBhvr>
                                    </p:animEffect>
                                  </p:childTnLst>
                                </p:cTn>
                              </p:par>
                              <p:par>
                                <p:cTn id="101" presetID="53" presetClass="entr" presetSubtype="16" fill="hold" nodeType="withEffect">
                                  <p:stCondLst>
                                    <p:cond delay="0"/>
                                  </p:stCondLst>
                                  <p:childTnLst>
                                    <p:set>
                                      <p:cBhvr>
                                        <p:cTn id="102" dur="1" fill="hold">
                                          <p:stCondLst>
                                            <p:cond delay="0"/>
                                          </p:stCondLst>
                                        </p:cTn>
                                        <p:tgtEl>
                                          <p:spTgt spid="40"/>
                                        </p:tgtEl>
                                        <p:attrNameLst>
                                          <p:attrName>style.visibility</p:attrName>
                                        </p:attrNameLst>
                                      </p:cBhvr>
                                      <p:to>
                                        <p:strVal val="visible"/>
                                      </p:to>
                                    </p:set>
                                    <p:anim calcmode="lin" valueType="num">
                                      <p:cBhvr>
                                        <p:cTn id="103" dur="3000" fill="hold"/>
                                        <p:tgtEl>
                                          <p:spTgt spid="40"/>
                                        </p:tgtEl>
                                        <p:attrNameLst>
                                          <p:attrName>ppt_w</p:attrName>
                                        </p:attrNameLst>
                                      </p:cBhvr>
                                      <p:tavLst>
                                        <p:tav tm="0">
                                          <p:val>
                                            <p:fltVal val="0"/>
                                          </p:val>
                                        </p:tav>
                                        <p:tav tm="100000">
                                          <p:val>
                                            <p:strVal val="#ppt_w"/>
                                          </p:val>
                                        </p:tav>
                                      </p:tavLst>
                                    </p:anim>
                                    <p:anim calcmode="lin" valueType="num">
                                      <p:cBhvr>
                                        <p:cTn id="104" dur="3000" fill="hold"/>
                                        <p:tgtEl>
                                          <p:spTgt spid="40"/>
                                        </p:tgtEl>
                                        <p:attrNameLst>
                                          <p:attrName>ppt_h</p:attrName>
                                        </p:attrNameLst>
                                      </p:cBhvr>
                                      <p:tavLst>
                                        <p:tav tm="0">
                                          <p:val>
                                            <p:fltVal val="0"/>
                                          </p:val>
                                        </p:tav>
                                        <p:tav tm="100000">
                                          <p:val>
                                            <p:strVal val="#ppt_h"/>
                                          </p:val>
                                        </p:tav>
                                      </p:tavLst>
                                    </p:anim>
                                    <p:animEffect transition="in" filter="fade">
                                      <p:cBhvr>
                                        <p:cTn id="105" dur="3000"/>
                                        <p:tgtEl>
                                          <p:spTgt spid="40"/>
                                        </p:tgtEl>
                                      </p:cBhvr>
                                    </p:animEffect>
                                  </p:childTnLst>
                                </p:cTn>
                              </p:par>
                            </p:childTnLst>
                          </p:cTn>
                        </p:par>
                        <p:par>
                          <p:cTn id="106" fill="hold">
                            <p:stCondLst>
                              <p:cond delay="51600"/>
                            </p:stCondLst>
                            <p:childTnLst>
                              <p:par>
                                <p:cTn id="107" presetID="22" presetClass="entr" presetSubtype="8" fill="hold" nodeType="afterEffect">
                                  <p:stCondLst>
                                    <p:cond delay="0"/>
                                  </p:stCondLst>
                                  <p:childTnLst>
                                    <p:set>
                                      <p:cBhvr>
                                        <p:cTn id="108" dur="1" fill="hold">
                                          <p:stCondLst>
                                            <p:cond delay="0"/>
                                          </p:stCondLst>
                                        </p:cTn>
                                        <p:tgtEl>
                                          <p:spTgt spid="56348"/>
                                        </p:tgtEl>
                                        <p:attrNameLst>
                                          <p:attrName>style.visibility</p:attrName>
                                        </p:attrNameLst>
                                      </p:cBhvr>
                                      <p:to>
                                        <p:strVal val="visible"/>
                                      </p:to>
                                    </p:set>
                                    <p:animEffect transition="in" filter="wipe(left)">
                                      <p:cBhvr>
                                        <p:cTn id="109" dur="2000"/>
                                        <p:tgtEl>
                                          <p:spTgt spid="56348"/>
                                        </p:tgtEl>
                                      </p:cBhvr>
                                    </p:animEffect>
                                  </p:childTnLst>
                                </p:cTn>
                              </p:par>
                            </p:childTnLst>
                          </p:cTn>
                        </p:par>
                        <p:par>
                          <p:cTn id="110" fill="hold">
                            <p:stCondLst>
                              <p:cond delay="53600"/>
                            </p:stCondLst>
                            <p:childTnLst>
                              <p:par>
                                <p:cTn id="111" presetID="22" presetClass="entr" presetSubtype="8" fill="hold" nodeType="afterEffect">
                                  <p:stCondLst>
                                    <p:cond delay="1500"/>
                                  </p:stCondLst>
                                  <p:childTnLst>
                                    <p:set>
                                      <p:cBhvr>
                                        <p:cTn id="112" dur="1" fill="hold">
                                          <p:stCondLst>
                                            <p:cond delay="0"/>
                                          </p:stCondLst>
                                        </p:cTn>
                                        <p:tgtEl>
                                          <p:spTgt spid="56347"/>
                                        </p:tgtEl>
                                        <p:attrNameLst>
                                          <p:attrName>style.visibility</p:attrName>
                                        </p:attrNameLst>
                                      </p:cBhvr>
                                      <p:to>
                                        <p:strVal val="visible"/>
                                      </p:to>
                                    </p:set>
                                    <p:animEffect transition="in" filter="wipe(left)">
                                      <p:cBhvr>
                                        <p:cTn id="113" dur="2000"/>
                                        <p:tgtEl>
                                          <p:spTgt spid="56347"/>
                                        </p:tgtEl>
                                      </p:cBhvr>
                                    </p:animEffect>
                                  </p:childTnLst>
                                </p:cTn>
                              </p:par>
                            </p:childTnLst>
                          </p:cTn>
                        </p:par>
                        <p:par>
                          <p:cTn id="114" fill="hold">
                            <p:stCondLst>
                              <p:cond delay="57100"/>
                            </p:stCondLst>
                            <p:childTnLst>
                              <p:par>
                                <p:cTn id="115" presetID="22" presetClass="entr" presetSubtype="8" fill="hold" grpId="0" nodeType="afterEffect">
                                  <p:stCondLst>
                                    <p:cond delay="0"/>
                                  </p:stCondLst>
                                  <p:childTnLst>
                                    <p:set>
                                      <p:cBhvr>
                                        <p:cTn id="116" dur="1" fill="hold">
                                          <p:stCondLst>
                                            <p:cond delay="0"/>
                                          </p:stCondLst>
                                        </p:cTn>
                                        <p:tgtEl>
                                          <p:spTgt spid="56339"/>
                                        </p:tgtEl>
                                        <p:attrNameLst>
                                          <p:attrName>style.visibility</p:attrName>
                                        </p:attrNameLst>
                                      </p:cBhvr>
                                      <p:to>
                                        <p:strVal val="visible"/>
                                      </p:to>
                                    </p:set>
                                    <p:animEffect transition="in" filter="wipe(left)">
                                      <p:cBhvr>
                                        <p:cTn id="117" dur="2000"/>
                                        <p:tgtEl>
                                          <p:spTgt spid="56339"/>
                                        </p:tgtEl>
                                      </p:cBhvr>
                                    </p:animEffect>
                                  </p:childTnLst>
                                </p:cTn>
                              </p:par>
                            </p:childTnLst>
                          </p:cTn>
                        </p:par>
                        <p:par>
                          <p:cTn id="118" fill="hold">
                            <p:stCondLst>
                              <p:cond delay="59100"/>
                            </p:stCondLst>
                            <p:childTnLst>
                              <p:par>
                                <p:cTn id="119" presetID="22" presetClass="entr" presetSubtype="1" fill="hold" grpId="0" nodeType="afterEffect">
                                  <p:stCondLst>
                                    <p:cond delay="1500"/>
                                  </p:stCondLst>
                                  <p:childTnLst>
                                    <p:set>
                                      <p:cBhvr>
                                        <p:cTn id="120" dur="1" fill="hold">
                                          <p:stCondLst>
                                            <p:cond delay="0"/>
                                          </p:stCondLst>
                                        </p:cTn>
                                        <p:tgtEl>
                                          <p:spTgt spid="56354"/>
                                        </p:tgtEl>
                                        <p:attrNameLst>
                                          <p:attrName>style.visibility</p:attrName>
                                        </p:attrNameLst>
                                      </p:cBhvr>
                                      <p:to>
                                        <p:strVal val="visible"/>
                                      </p:to>
                                    </p:set>
                                    <p:animEffect transition="in" filter="wipe(up)">
                                      <p:cBhvr>
                                        <p:cTn id="121" dur="2000"/>
                                        <p:tgtEl>
                                          <p:spTgt spid="56354"/>
                                        </p:tgtEl>
                                      </p:cBhvr>
                                    </p:animEffect>
                                  </p:childTnLst>
                                </p:cTn>
                              </p:par>
                              <p:par>
                                <p:cTn id="122" presetID="53" presetClass="entr" presetSubtype="16" fill="hold" nodeType="withEffect">
                                  <p:stCondLst>
                                    <p:cond delay="0"/>
                                  </p:stCondLst>
                                  <p:childTnLst>
                                    <p:set>
                                      <p:cBhvr>
                                        <p:cTn id="123" dur="1" fill="hold">
                                          <p:stCondLst>
                                            <p:cond delay="0"/>
                                          </p:stCondLst>
                                        </p:cTn>
                                        <p:tgtEl>
                                          <p:spTgt spid="1037"/>
                                        </p:tgtEl>
                                        <p:attrNameLst>
                                          <p:attrName>style.visibility</p:attrName>
                                        </p:attrNameLst>
                                      </p:cBhvr>
                                      <p:to>
                                        <p:strVal val="visible"/>
                                      </p:to>
                                    </p:set>
                                    <p:anim calcmode="lin" valueType="num">
                                      <p:cBhvr>
                                        <p:cTn id="124" dur="3000" fill="hold"/>
                                        <p:tgtEl>
                                          <p:spTgt spid="1037"/>
                                        </p:tgtEl>
                                        <p:attrNameLst>
                                          <p:attrName>ppt_w</p:attrName>
                                        </p:attrNameLst>
                                      </p:cBhvr>
                                      <p:tavLst>
                                        <p:tav tm="0">
                                          <p:val>
                                            <p:fltVal val="0"/>
                                          </p:val>
                                        </p:tav>
                                        <p:tav tm="100000">
                                          <p:val>
                                            <p:strVal val="#ppt_w"/>
                                          </p:val>
                                        </p:tav>
                                      </p:tavLst>
                                    </p:anim>
                                    <p:anim calcmode="lin" valueType="num">
                                      <p:cBhvr>
                                        <p:cTn id="125" dur="3000" fill="hold"/>
                                        <p:tgtEl>
                                          <p:spTgt spid="1037"/>
                                        </p:tgtEl>
                                        <p:attrNameLst>
                                          <p:attrName>ppt_h</p:attrName>
                                        </p:attrNameLst>
                                      </p:cBhvr>
                                      <p:tavLst>
                                        <p:tav tm="0">
                                          <p:val>
                                            <p:fltVal val="0"/>
                                          </p:val>
                                        </p:tav>
                                        <p:tav tm="100000">
                                          <p:val>
                                            <p:strVal val="#ppt_h"/>
                                          </p:val>
                                        </p:tav>
                                      </p:tavLst>
                                    </p:anim>
                                    <p:animEffect transition="in" filter="fade">
                                      <p:cBhvr>
                                        <p:cTn id="126" dur="3000"/>
                                        <p:tgtEl>
                                          <p:spTgt spid="1037"/>
                                        </p:tgtEl>
                                      </p:cBhvr>
                                    </p:animEffect>
                                  </p:childTnLst>
                                </p:cTn>
                              </p:par>
                            </p:childTnLst>
                          </p:cTn>
                        </p:par>
                        <p:par>
                          <p:cTn id="127" fill="hold">
                            <p:stCondLst>
                              <p:cond delay="62600"/>
                            </p:stCondLst>
                            <p:childTnLst>
                              <p:par>
                                <p:cTn id="128" presetID="22" presetClass="entr" presetSubtype="2" fill="hold" nodeType="afterEffect">
                                  <p:stCondLst>
                                    <p:cond delay="0"/>
                                  </p:stCondLst>
                                  <p:childTnLst>
                                    <p:set>
                                      <p:cBhvr>
                                        <p:cTn id="129" dur="1" fill="hold">
                                          <p:stCondLst>
                                            <p:cond delay="0"/>
                                          </p:stCondLst>
                                        </p:cTn>
                                        <p:tgtEl>
                                          <p:spTgt spid="56349"/>
                                        </p:tgtEl>
                                        <p:attrNameLst>
                                          <p:attrName>style.visibility</p:attrName>
                                        </p:attrNameLst>
                                      </p:cBhvr>
                                      <p:to>
                                        <p:strVal val="visible"/>
                                      </p:to>
                                    </p:set>
                                    <p:animEffect transition="in" filter="wipe(right)">
                                      <p:cBhvr>
                                        <p:cTn id="130" dur="3000"/>
                                        <p:tgtEl>
                                          <p:spTgt spid="56349"/>
                                        </p:tgtEl>
                                      </p:cBhvr>
                                    </p:animEffect>
                                  </p:childTnLst>
                                </p:cTn>
                              </p:par>
                              <p:par>
                                <p:cTn id="131" presetID="22" presetClass="entr" presetSubtype="8" fill="hold" grpId="0" nodeType="withEffect">
                                  <p:stCondLst>
                                    <p:cond delay="0"/>
                                  </p:stCondLst>
                                  <p:childTnLst>
                                    <p:set>
                                      <p:cBhvr>
                                        <p:cTn id="132" dur="1" fill="hold">
                                          <p:stCondLst>
                                            <p:cond delay="0"/>
                                          </p:stCondLst>
                                        </p:cTn>
                                        <p:tgtEl>
                                          <p:spTgt spid="56353"/>
                                        </p:tgtEl>
                                        <p:attrNameLst>
                                          <p:attrName>style.visibility</p:attrName>
                                        </p:attrNameLst>
                                      </p:cBhvr>
                                      <p:to>
                                        <p:strVal val="visible"/>
                                      </p:to>
                                    </p:set>
                                    <p:animEffect transition="in" filter="wipe(left)">
                                      <p:cBhvr>
                                        <p:cTn id="133" dur="2000"/>
                                        <p:tgtEl>
                                          <p:spTgt spid="56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9" grpId="0" animBg="1"/>
      <p:bldP spid="56340" grpId="0" animBg="1"/>
      <p:bldP spid="56341" grpId="0" animBg="1"/>
      <p:bldP spid="56342" grpId="0" animBg="1"/>
      <p:bldP spid="56346" grpId="0" animBg="1"/>
      <p:bldP spid="56337" grpId="0" animBg="1"/>
      <p:bldP spid="56338" grpId="0" animBg="1"/>
      <p:bldP spid="56350" grpId="0"/>
      <p:bldP spid="56351" grpId="0"/>
      <p:bldP spid="56352" grpId="0"/>
      <p:bldP spid="56353" grpId="0"/>
      <p:bldP spid="56354" grpId="0"/>
      <p:bldP spid="56355" grpId="0"/>
      <p:bldP spid="5" grpId="0" animBg="1"/>
      <p:bldP spid="7" grpId="0"/>
      <p:bldP spid="39"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838200" y="121622"/>
            <a:ext cx="7967663" cy="738664"/>
          </a:xfrm>
        </p:spPr>
        <p:txBody>
          <a:bodyPr/>
          <a:lstStyle/>
          <a:p>
            <a:pPr algn="ctr"/>
            <a:r>
              <a:rPr lang="en-US" sz="1800" b="1" dirty="0"/>
              <a:t>Integrated Risk Management (IRM)</a:t>
            </a:r>
            <a:br>
              <a:rPr lang="en-US" sz="1800" b="1" dirty="0"/>
            </a:br>
            <a:r>
              <a:rPr lang="en-US" sz="2400" b="1" dirty="0"/>
              <a:t>Informal Discussion Points</a:t>
            </a:r>
            <a:endParaRPr lang="en-US" sz="2800" dirty="0"/>
          </a:p>
        </p:txBody>
      </p:sp>
      <p:sp>
        <p:nvSpPr>
          <p:cNvPr id="13315" name="Rectangle 3"/>
          <p:cNvSpPr>
            <a:spLocks noGrp="1" noChangeArrowheads="1"/>
          </p:cNvSpPr>
          <p:nvPr>
            <p:ph type="body" idx="1"/>
          </p:nvPr>
        </p:nvSpPr>
        <p:spPr>
          <a:xfrm>
            <a:off x="1143000" y="1905000"/>
            <a:ext cx="7848600" cy="4724400"/>
          </a:xfrm>
        </p:spPr>
        <p:txBody>
          <a:bodyPr/>
          <a:lstStyle/>
          <a:p>
            <a:r>
              <a:rPr lang="en-US" sz="2400" dirty="0"/>
              <a:t>There is no return without risk</a:t>
            </a:r>
          </a:p>
          <a:p>
            <a:pPr lvl="1"/>
            <a:r>
              <a:rPr lang="en-US" sz="2000" dirty="0"/>
              <a:t>	Rewards go to those who take acceptable risks</a:t>
            </a:r>
          </a:p>
          <a:p>
            <a:r>
              <a:rPr lang="en-US" sz="2400" dirty="0"/>
              <a:t>Communicate and ask questions</a:t>
            </a:r>
          </a:p>
          <a:p>
            <a:pPr lvl="1"/>
            <a:r>
              <a:rPr lang="en-US" sz="2000" dirty="0"/>
              <a:t>	Search out &amp; openly discuss risks </a:t>
            </a:r>
          </a:p>
          <a:p>
            <a:r>
              <a:rPr lang="en-US" sz="2400" dirty="0"/>
              <a:t>Know what you don't know</a:t>
            </a:r>
          </a:p>
          <a:p>
            <a:pPr lvl="1"/>
            <a:r>
              <a:rPr lang="en-US" sz="2000" dirty="0"/>
              <a:t>	Question your assumptions &amp; adapt your actions</a:t>
            </a:r>
          </a:p>
          <a:p>
            <a:r>
              <a:rPr lang="en-US" sz="2400" dirty="0"/>
              <a:t>Use common sense and avoid ‘</a:t>
            </a:r>
            <a:r>
              <a:rPr lang="en-US" sz="2400" dirty="0" err="1"/>
              <a:t>decidophobia</a:t>
            </a:r>
            <a:r>
              <a:rPr lang="en-US" sz="2400" dirty="0"/>
              <a:t>’</a:t>
            </a:r>
          </a:p>
          <a:p>
            <a:pPr lvl="1"/>
            <a:r>
              <a:rPr lang="en-US" sz="2000" dirty="0"/>
              <a:t>	Better to be roughly right than precisely wrong through inaction or a decision that is too late</a:t>
            </a:r>
          </a:p>
          <a:p>
            <a:r>
              <a:rPr lang="en-US" sz="2400" dirty="0"/>
              <a:t>One for all, all for one</a:t>
            </a:r>
          </a:p>
          <a:p>
            <a:pPr lvl="1"/>
            <a:r>
              <a:rPr lang="en-US" sz="2000" dirty="0"/>
              <a:t>	Only integrated teams achieve integrated risk management.</a:t>
            </a:r>
            <a:endParaRPr lang="en-US" sz="1800" dirty="0"/>
          </a:p>
        </p:txBody>
      </p:sp>
      <p:sp>
        <p:nvSpPr>
          <p:cNvPr id="4" name="Rectangle 2"/>
          <p:cNvSpPr txBox="1">
            <a:spLocks noChangeArrowheads="1"/>
          </p:cNvSpPr>
          <p:nvPr/>
        </p:nvSpPr>
        <p:spPr bwMode="auto">
          <a:xfrm>
            <a:off x="609600" y="1129844"/>
            <a:ext cx="8610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Verdana" pitchFamily="34" charset="0"/>
              </a:defRPr>
            </a:lvl2pPr>
            <a:lvl3pPr algn="l" rtl="0" fontAlgn="base">
              <a:spcBef>
                <a:spcPct val="0"/>
              </a:spcBef>
              <a:spcAft>
                <a:spcPct val="0"/>
              </a:spcAft>
              <a:defRPr sz="4400">
                <a:solidFill>
                  <a:schemeClr val="tx2"/>
                </a:solidFill>
                <a:latin typeface="Verdana" pitchFamily="34" charset="0"/>
              </a:defRPr>
            </a:lvl3pPr>
            <a:lvl4pPr algn="l" rtl="0" fontAlgn="base">
              <a:spcBef>
                <a:spcPct val="0"/>
              </a:spcBef>
              <a:spcAft>
                <a:spcPct val="0"/>
              </a:spcAft>
              <a:defRPr sz="4400">
                <a:solidFill>
                  <a:schemeClr val="tx2"/>
                </a:solidFill>
                <a:latin typeface="Verdana" pitchFamily="34" charset="0"/>
              </a:defRPr>
            </a:lvl4pPr>
            <a:lvl5pPr algn="l" rtl="0" fontAlgn="base">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a:lstStyle>
          <a:p>
            <a:r>
              <a:rPr lang="en-US" sz="1400" kern="0" dirty="0"/>
              <a:t>1. IRM procedures for the uninitiated can start to confuse, when in fact the basics are simple;</a:t>
            </a:r>
            <a:br>
              <a:rPr lang="en-US" sz="1400" kern="0" dirty="0"/>
            </a:br>
            <a:r>
              <a:rPr lang="en-US" sz="1400" kern="0" dirty="0"/>
              <a:t>2. These discussion points are designed for individuals coming new to IRM.</a:t>
            </a:r>
            <a:endParaRPr lang="en-US" sz="2400" kern="0" dirty="0"/>
          </a:p>
        </p:txBody>
      </p:sp>
    </p:spTree>
    <p:extLst>
      <p:ext uri="{BB962C8B-B14F-4D97-AF65-F5344CB8AC3E}">
        <p14:creationId xmlns:p14="http://schemas.microsoft.com/office/powerpoint/2010/main" val="17025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100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wipe(left)">
                                      <p:cBhvr>
                                        <p:cTn id="7" dur="3000"/>
                                        <p:tgtEl>
                                          <p:spTgt spid="13315">
                                            <p:txEl>
                                              <p:pRg st="0" end="0"/>
                                            </p:txEl>
                                          </p:spTgt>
                                        </p:tgtEl>
                                      </p:cBhvr>
                                    </p:animEffect>
                                  </p:childTnLst>
                                </p:cTn>
                              </p:par>
                            </p:childTnLst>
                          </p:cTn>
                        </p:par>
                        <p:par>
                          <p:cTn id="8" fill="hold">
                            <p:stCondLst>
                              <p:cond delay="4000"/>
                            </p:stCondLst>
                            <p:childTnLst>
                              <p:par>
                                <p:cTn id="9" presetID="22" presetClass="entr" presetSubtype="8" fill="hold" nodeType="afterEffect">
                                  <p:stCondLst>
                                    <p:cond delay="1500"/>
                                  </p:stCondLst>
                                  <p:childTnLst>
                                    <p:set>
                                      <p:cBhvr>
                                        <p:cTn id="10" dur="1" fill="hold">
                                          <p:stCondLst>
                                            <p:cond delay="0"/>
                                          </p:stCondLst>
                                        </p:cTn>
                                        <p:tgtEl>
                                          <p:spTgt spid="13315">
                                            <p:txEl>
                                              <p:pRg st="1" end="1"/>
                                            </p:txEl>
                                          </p:spTgt>
                                        </p:tgtEl>
                                        <p:attrNameLst>
                                          <p:attrName>style.visibility</p:attrName>
                                        </p:attrNameLst>
                                      </p:cBhvr>
                                      <p:to>
                                        <p:strVal val="visible"/>
                                      </p:to>
                                    </p:set>
                                    <p:animEffect transition="in" filter="wipe(left)">
                                      <p:cBhvr>
                                        <p:cTn id="11" dur="3000"/>
                                        <p:tgtEl>
                                          <p:spTgt spid="13315">
                                            <p:txEl>
                                              <p:pRg st="1" end="1"/>
                                            </p:txEl>
                                          </p:spTgt>
                                        </p:tgtEl>
                                      </p:cBhvr>
                                    </p:animEffect>
                                  </p:childTnLst>
                                </p:cTn>
                              </p:par>
                            </p:childTnLst>
                          </p:cTn>
                        </p:par>
                        <p:par>
                          <p:cTn id="12" fill="hold">
                            <p:stCondLst>
                              <p:cond delay="8500"/>
                            </p:stCondLst>
                            <p:childTnLst>
                              <p:par>
                                <p:cTn id="13" presetID="22" presetClass="entr" presetSubtype="8" fill="hold" nodeType="afterEffect">
                                  <p:stCondLst>
                                    <p:cond delay="1000"/>
                                  </p:stCondLst>
                                  <p:childTnLst>
                                    <p:set>
                                      <p:cBhvr>
                                        <p:cTn id="14" dur="1" fill="hold">
                                          <p:stCondLst>
                                            <p:cond delay="0"/>
                                          </p:stCondLst>
                                        </p:cTn>
                                        <p:tgtEl>
                                          <p:spTgt spid="13315">
                                            <p:txEl>
                                              <p:pRg st="2" end="2"/>
                                            </p:txEl>
                                          </p:spTgt>
                                        </p:tgtEl>
                                        <p:attrNameLst>
                                          <p:attrName>style.visibility</p:attrName>
                                        </p:attrNameLst>
                                      </p:cBhvr>
                                      <p:to>
                                        <p:strVal val="visible"/>
                                      </p:to>
                                    </p:set>
                                    <p:animEffect transition="in" filter="wipe(left)">
                                      <p:cBhvr>
                                        <p:cTn id="15" dur="3000"/>
                                        <p:tgtEl>
                                          <p:spTgt spid="13315">
                                            <p:txEl>
                                              <p:pRg st="2" end="2"/>
                                            </p:txEl>
                                          </p:spTgt>
                                        </p:tgtEl>
                                      </p:cBhvr>
                                    </p:animEffect>
                                  </p:childTnLst>
                                </p:cTn>
                              </p:par>
                            </p:childTnLst>
                          </p:cTn>
                        </p:par>
                        <p:par>
                          <p:cTn id="16" fill="hold">
                            <p:stCondLst>
                              <p:cond delay="12500"/>
                            </p:stCondLst>
                            <p:childTnLst>
                              <p:par>
                                <p:cTn id="17" presetID="22" presetClass="entr" presetSubtype="8" fill="hold" nodeType="afterEffect">
                                  <p:stCondLst>
                                    <p:cond delay="1500"/>
                                  </p:stCondLst>
                                  <p:childTnLst>
                                    <p:set>
                                      <p:cBhvr>
                                        <p:cTn id="18" dur="1" fill="hold">
                                          <p:stCondLst>
                                            <p:cond delay="0"/>
                                          </p:stCondLst>
                                        </p:cTn>
                                        <p:tgtEl>
                                          <p:spTgt spid="13315">
                                            <p:txEl>
                                              <p:pRg st="3" end="3"/>
                                            </p:txEl>
                                          </p:spTgt>
                                        </p:tgtEl>
                                        <p:attrNameLst>
                                          <p:attrName>style.visibility</p:attrName>
                                        </p:attrNameLst>
                                      </p:cBhvr>
                                      <p:to>
                                        <p:strVal val="visible"/>
                                      </p:to>
                                    </p:set>
                                    <p:animEffect transition="in" filter="wipe(left)">
                                      <p:cBhvr>
                                        <p:cTn id="19" dur="3000"/>
                                        <p:tgtEl>
                                          <p:spTgt spid="13315">
                                            <p:txEl>
                                              <p:pRg st="3" end="3"/>
                                            </p:txEl>
                                          </p:spTgt>
                                        </p:tgtEl>
                                      </p:cBhvr>
                                    </p:animEffect>
                                  </p:childTnLst>
                                </p:cTn>
                              </p:par>
                            </p:childTnLst>
                          </p:cTn>
                        </p:par>
                        <p:par>
                          <p:cTn id="20" fill="hold">
                            <p:stCondLst>
                              <p:cond delay="17000"/>
                            </p:stCondLst>
                            <p:childTnLst>
                              <p:par>
                                <p:cTn id="21" presetID="22" presetClass="entr" presetSubtype="8" fill="hold" nodeType="afterEffect">
                                  <p:stCondLst>
                                    <p:cond delay="1000"/>
                                  </p:stCondLst>
                                  <p:childTnLst>
                                    <p:set>
                                      <p:cBhvr>
                                        <p:cTn id="22" dur="1" fill="hold">
                                          <p:stCondLst>
                                            <p:cond delay="0"/>
                                          </p:stCondLst>
                                        </p:cTn>
                                        <p:tgtEl>
                                          <p:spTgt spid="13315">
                                            <p:txEl>
                                              <p:pRg st="4" end="4"/>
                                            </p:txEl>
                                          </p:spTgt>
                                        </p:tgtEl>
                                        <p:attrNameLst>
                                          <p:attrName>style.visibility</p:attrName>
                                        </p:attrNameLst>
                                      </p:cBhvr>
                                      <p:to>
                                        <p:strVal val="visible"/>
                                      </p:to>
                                    </p:set>
                                    <p:animEffect transition="in" filter="wipe(left)">
                                      <p:cBhvr>
                                        <p:cTn id="23" dur="3000"/>
                                        <p:tgtEl>
                                          <p:spTgt spid="13315">
                                            <p:txEl>
                                              <p:pRg st="4" end="4"/>
                                            </p:txEl>
                                          </p:spTgt>
                                        </p:tgtEl>
                                      </p:cBhvr>
                                    </p:animEffect>
                                  </p:childTnLst>
                                </p:cTn>
                              </p:par>
                            </p:childTnLst>
                          </p:cTn>
                        </p:par>
                        <p:par>
                          <p:cTn id="24" fill="hold">
                            <p:stCondLst>
                              <p:cond delay="21000"/>
                            </p:stCondLst>
                            <p:childTnLst>
                              <p:par>
                                <p:cTn id="25" presetID="22" presetClass="entr" presetSubtype="8" fill="hold" nodeType="afterEffect">
                                  <p:stCondLst>
                                    <p:cond delay="1500"/>
                                  </p:stCondLst>
                                  <p:childTnLst>
                                    <p:set>
                                      <p:cBhvr>
                                        <p:cTn id="26" dur="1" fill="hold">
                                          <p:stCondLst>
                                            <p:cond delay="0"/>
                                          </p:stCondLst>
                                        </p:cTn>
                                        <p:tgtEl>
                                          <p:spTgt spid="13315">
                                            <p:txEl>
                                              <p:pRg st="5" end="5"/>
                                            </p:txEl>
                                          </p:spTgt>
                                        </p:tgtEl>
                                        <p:attrNameLst>
                                          <p:attrName>style.visibility</p:attrName>
                                        </p:attrNameLst>
                                      </p:cBhvr>
                                      <p:to>
                                        <p:strVal val="visible"/>
                                      </p:to>
                                    </p:set>
                                    <p:animEffect transition="in" filter="wipe(left)">
                                      <p:cBhvr>
                                        <p:cTn id="27" dur="3000"/>
                                        <p:tgtEl>
                                          <p:spTgt spid="13315">
                                            <p:txEl>
                                              <p:pRg st="5" end="5"/>
                                            </p:txEl>
                                          </p:spTgt>
                                        </p:tgtEl>
                                      </p:cBhvr>
                                    </p:animEffect>
                                  </p:childTnLst>
                                </p:cTn>
                              </p:par>
                            </p:childTnLst>
                          </p:cTn>
                        </p:par>
                        <p:par>
                          <p:cTn id="28" fill="hold">
                            <p:stCondLst>
                              <p:cond delay="25500"/>
                            </p:stCondLst>
                            <p:childTnLst>
                              <p:par>
                                <p:cTn id="29" presetID="22" presetClass="entr" presetSubtype="8" fill="hold" nodeType="afterEffect">
                                  <p:stCondLst>
                                    <p:cond delay="1000"/>
                                  </p:stCondLst>
                                  <p:childTnLst>
                                    <p:set>
                                      <p:cBhvr>
                                        <p:cTn id="30" dur="1" fill="hold">
                                          <p:stCondLst>
                                            <p:cond delay="0"/>
                                          </p:stCondLst>
                                        </p:cTn>
                                        <p:tgtEl>
                                          <p:spTgt spid="13315">
                                            <p:txEl>
                                              <p:pRg st="6" end="6"/>
                                            </p:txEl>
                                          </p:spTgt>
                                        </p:tgtEl>
                                        <p:attrNameLst>
                                          <p:attrName>style.visibility</p:attrName>
                                        </p:attrNameLst>
                                      </p:cBhvr>
                                      <p:to>
                                        <p:strVal val="visible"/>
                                      </p:to>
                                    </p:set>
                                    <p:animEffect transition="in" filter="wipe(left)">
                                      <p:cBhvr>
                                        <p:cTn id="31" dur="3000"/>
                                        <p:tgtEl>
                                          <p:spTgt spid="13315">
                                            <p:txEl>
                                              <p:pRg st="6" end="6"/>
                                            </p:txEl>
                                          </p:spTgt>
                                        </p:tgtEl>
                                      </p:cBhvr>
                                    </p:animEffect>
                                  </p:childTnLst>
                                </p:cTn>
                              </p:par>
                            </p:childTnLst>
                          </p:cTn>
                        </p:par>
                        <p:par>
                          <p:cTn id="32" fill="hold">
                            <p:stCondLst>
                              <p:cond delay="29500"/>
                            </p:stCondLst>
                            <p:childTnLst>
                              <p:par>
                                <p:cTn id="33" presetID="22" presetClass="entr" presetSubtype="8" fill="hold" nodeType="afterEffect">
                                  <p:stCondLst>
                                    <p:cond delay="1500"/>
                                  </p:stCondLst>
                                  <p:childTnLst>
                                    <p:set>
                                      <p:cBhvr>
                                        <p:cTn id="34" dur="1" fill="hold">
                                          <p:stCondLst>
                                            <p:cond delay="0"/>
                                          </p:stCondLst>
                                        </p:cTn>
                                        <p:tgtEl>
                                          <p:spTgt spid="13315">
                                            <p:txEl>
                                              <p:pRg st="7" end="7"/>
                                            </p:txEl>
                                          </p:spTgt>
                                        </p:tgtEl>
                                        <p:attrNameLst>
                                          <p:attrName>style.visibility</p:attrName>
                                        </p:attrNameLst>
                                      </p:cBhvr>
                                      <p:to>
                                        <p:strVal val="visible"/>
                                      </p:to>
                                    </p:set>
                                    <p:animEffect transition="in" filter="wipe(left)">
                                      <p:cBhvr>
                                        <p:cTn id="35" dur="3000"/>
                                        <p:tgtEl>
                                          <p:spTgt spid="13315">
                                            <p:txEl>
                                              <p:pRg st="7" end="7"/>
                                            </p:txEl>
                                          </p:spTgt>
                                        </p:tgtEl>
                                      </p:cBhvr>
                                    </p:animEffect>
                                  </p:childTnLst>
                                </p:cTn>
                              </p:par>
                            </p:childTnLst>
                          </p:cTn>
                        </p:par>
                        <p:par>
                          <p:cTn id="36" fill="hold">
                            <p:stCondLst>
                              <p:cond delay="34000"/>
                            </p:stCondLst>
                            <p:childTnLst>
                              <p:par>
                                <p:cTn id="37" presetID="22" presetClass="entr" presetSubtype="8" fill="hold" nodeType="afterEffect">
                                  <p:stCondLst>
                                    <p:cond delay="1000"/>
                                  </p:stCondLst>
                                  <p:childTnLst>
                                    <p:set>
                                      <p:cBhvr>
                                        <p:cTn id="38" dur="1" fill="hold">
                                          <p:stCondLst>
                                            <p:cond delay="0"/>
                                          </p:stCondLst>
                                        </p:cTn>
                                        <p:tgtEl>
                                          <p:spTgt spid="13315">
                                            <p:txEl>
                                              <p:pRg st="8" end="8"/>
                                            </p:txEl>
                                          </p:spTgt>
                                        </p:tgtEl>
                                        <p:attrNameLst>
                                          <p:attrName>style.visibility</p:attrName>
                                        </p:attrNameLst>
                                      </p:cBhvr>
                                      <p:to>
                                        <p:strVal val="visible"/>
                                      </p:to>
                                    </p:set>
                                    <p:animEffect transition="in" filter="wipe(left)">
                                      <p:cBhvr>
                                        <p:cTn id="39" dur="3000"/>
                                        <p:tgtEl>
                                          <p:spTgt spid="13315">
                                            <p:txEl>
                                              <p:pRg st="8" end="8"/>
                                            </p:txEl>
                                          </p:spTgt>
                                        </p:tgtEl>
                                      </p:cBhvr>
                                    </p:animEffect>
                                  </p:childTnLst>
                                </p:cTn>
                              </p:par>
                            </p:childTnLst>
                          </p:cTn>
                        </p:par>
                        <p:par>
                          <p:cTn id="40" fill="hold">
                            <p:stCondLst>
                              <p:cond delay="38000"/>
                            </p:stCondLst>
                            <p:childTnLst>
                              <p:par>
                                <p:cTn id="41" presetID="22" presetClass="entr" presetSubtype="8" fill="hold" nodeType="afterEffect">
                                  <p:stCondLst>
                                    <p:cond delay="1500"/>
                                  </p:stCondLst>
                                  <p:childTnLst>
                                    <p:set>
                                      <p:cBhvr>
                                        <p:cTn id="42" dur="1" fill="hold">
                                          <p:stCondLst>
                                            <p:cond delay="0"/>
                                          </p:stCondLst>
                                        </p:cTn>
                                        <p:tgtEl>
                                          <p:spTgt spid="13315">
                                            <p:txEl>
                                              <p:pRg st="9" end="9"/>
                                            </p:txEl>
                                          </p:spTgt>
                                        </p:tgtEl>
                                        <p:attrNameLst>
                                          <p:attrName>style.visibility</p:attrName>
                                        </p:attrNameLst>
                                      </p:cBhvr>
                                      <p:to>
                                        <p:strVal val="visible"/>
                                      </p:to>
                                    </p:set>
                                    <p:animEffect transition="in" filter="wipe(left)">
                                      <p:cBhvr>
                                        <p:cTn id="43" dur="3000"/>
                                        <p:tgtEl>
                                          <p:spTgt spid="1331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dirty="0"/>
              <a:t>Some Risk Mitigation </a:t>
            </a:r>
            <a:br>
              <a:rPr lang="en-US" dirty="0"/>
            </a:br>
            <a:r>
              <a:rPr lang="en-US" dirty="0"/>
              <a:t>Measures or Approaches</a:t>
            </a:r>
          </a:p>
        </p:txBody>
      </p:sp>
      <p:sp>
        <p:nvSpPr>
          <p:cNvPr id="60419" name="Rectangle 3"/>
          <p:cNvSpPr>
            <a:spLocks noGrp="1" noChangeArrowheads="1"/>
          </p:cNvSpPr>
          <p:nvPr>
            <p:ph type="body" idx="1"/>
          </p:nvPr>
        </p:nvSpPr>
        <p:spPr>
          <a:xfrm>
            <a:off x="914400" y="1828800"/>
            <a:ext cx="8229600" cy="4953000"/>
          </a:xfrm>
        </p:spPr>
        <p:txBody>
          <a:bodyPr/>
          <a:lstStyle/>
          <a:p>
            <a:pPr>
              <a:lnSpc>
                <a:spcPct val="90000"/>
              </a:lnSpc>
            </a:pPr>
            <a:r>
              <a:rPr lang="en-US" sz="2800" dirty="0"/>
              <a:t>Prevention: </a:t>
            </a:r>
            <a:r>
              <a:rPr lang="en-US" sz="1200" dirty="0"/>
              <a:t>e.g. stop or ban the activity</a:t>
            </a:r>
            <a:endParaRPr lang="en-US" sz="2800" dirty="0"/>
          </a:p>
          <a:p>
            <a:pPr>
              <a:lnSpc>
                <a:spcPct val="90000"/>
              </a:lnSpc>
            </a:pPr>
            <a:r>
              <a:rPr lang="en-US" sz="2800" dirty="0"/>
              <a:t>Reduction: </a:t>
            </a:r>
            <a:r>
              <a:rPr lang="en-US" sz="1200" dirty="0"/>
              <a:t>e.g. limit the activity </a:t>
            </a:r>
            <a:endParaRPr lang="en-US" sz="2800" dirty="0"/>
          </a:p>
          <a:p>
            <a:pPr>
              <a:lnSpc>
                <a:spcPct val="90000"/>
              </a:lnSpc>
            </a:pPr>
            <a:r>
              <a:rPr lang="en-US" sz="2800" dirty="0"/>
              <a:t>Redundancy: </a:t>
            </a:r>
            <a:r>
              <a:rPr lang="en-US" sz="1200" dirty="0"/>
              <a:t>e.g. back-ups, duplicate systems/equipment.</a:t>
            </a:r>
          </a:p>
          <a:p>
            <a:pPr>
              <a:lnSpc>
                <a:spcPct val="90000"/>
              </a:lnSpc>
            </a:pPr>
            <a:r>
              <a:rPr lang="en-US" sz="2800" dirty="0"/>
              <a:t>Controls: </a:t>
            </a:r>
            <a:r>
              <a:rPr lang="en-US" sz="1200" dirty="0"/>
              <a:t>e.g. multiple sign-offs, check-lists</a:t>
            </a:r>
            <a:endParaRPr lang="en-US" sz="2800" dirty="0"/>
          </a:p>
          <a:p>
            <a:pPr>
              <a:lnSpc>
                <a:spcPct val="90000"/>
              </a:lnSpc>
            </a:pPr>
            <a:r>
              <a:rPr lang="en-US" sz="2800" dirty="0"/>
              <a:t>Transfer: </a:t>
            </a:r>
            <a:r>
              <a:rPr lang="en-US" sz="1200" dirty="0"/>
              <a:t>e.g. by contract to transfer risk to consultants, insurers, etc.</a:t>
            </a:r>
            <a:endParaRPr lang="en-US" sz="2800" dirty="0"/>
          </a:p>
          <a:p>
            <a:pPr>
              <a:lnSpc>
                <a:spcPct val="90000"/>
              </a:lnSpc>
            </a:pPr>
            <a:r>
              <a:rPr lang="en-US" sz="2800" dirty="0"/>
              <a:t>Planning: </a:t>
            </a:r>
            <a:r>
              <a:rPr lang="en-US" sz="1200" dirty="0"/>
              <a:t>e.g. contingency plans, operations gaming</a:t>
            </a:r>
          </a:p>
          <a:p>
            <a:pPr>
              <a:lnSpc>
                <a:spcPct val="90000"/>
              </a:lnSpc>
            </a:pPr>
            <a:r>
              <a:rPr lang="en-US" sz="2800" dirty="0"/>
              <a:t>Financial Reserves: </a:t>
            </a:r>
            <a:r>
              <a:rPr lang="en-US" sz="1200" dirty="0"/>
              <a:t>e.g. ability to self-finance contingency actions</a:t>
            </a:r>
            <a:r>
              <a:rPr lang="en-US" sz="2800" dirty="0"/>
              <a:t> </a:t>
            </a:r>
          </a:p>
          <a:p>
            <a:pPr>
              <a:lnSpc>
                <a:spcPct val="90000"/>
              </a:lnSpc>
            </a:pPr>
            <a:r>
              <a:rPr lang="en-US" sz="2800" dirty="0"/>
              <a:t>Training: </a:t>
            </a:r>
            <a:r>
              <a:rPr lang="en-US" sz="1200" dirty="0"/>
              <a:t>e.g. individuals and teams trained for what might happen</a:t>
            </a:r>
            <a:endParaRPr lang="en-US" sz="800" dirty="0"/>
          </a:p>
          <a:p>
            <a:pPr>
              <a:lnSpc>
                <a:spcPct val="90000"/>
              </a:lnSpc>
              <a:buFont typeface="Wingdings" pitchFamily="2" charset="2"/>
              <a:buNone/>
            </a:pPr>
            <a:r>
              <a:rPr lang="en-US" sz="2400" b="1" dirty="0">
                <a:solidFill>
                  <a:srgbClr val="336699"/>
                </a:solidFill>
              </a:rPr>
              <a:t>*</a:t>
            </a:r>
            <a:r>
              <a:rPr lang="en-US" sz="1200" b="1" dirty="0">
                <a:solidFill>
                  <a:srgbClr val="336699"/>
                </a:solidFill>
              </a:rPr>
              <a:t>Risk Management is NOT the same as Crisis Management</a:t>
            </a:r>
          </a:p>
          <a:p>
            <a:pPr marL="442350" indent="-171450">
              <a:lnSpc>
                <a:spcPct val="90000"/>
              </a:lnSpc>
              <a:buSzPct val="100000"/>
              <a:buFont typeface="Wingdings" panose="05000000000000000000" pitchFamily="2" charset="2"/>
              <a:buChar char="ü"/>
            </a:pPr>
            <a:r>
              <a:rPr lang="en-US" sz="1200" dirty="0">
                <a:solidFill>
                  <a:srgbClr val="336699"/>
                </a:solidFill>
              </a:rPr>
              <a:t>This partial list of risk mitigation measures shows that                                                          </a:t>
            </a:r>
            <a:r>
              <a:rPr lang="en-US" sz="1200" b="1" dirty="0">
                <a:solidFill>
                  <a:srgbClr val="336699"/>
                </a:solidFill>
              </a:rPr>
              <a:t>risk management </a:t>
            </a:r>
            <a:r>
              <a:rPr lang="en-US" sz="1200" dirty="0">
                <a:solidFill>
                  <a:srgbClr val="336699"/>
                </a:solidFill>
              </a:rPr>
              <a:t>is systemic, constant, and a </a:t>
            </a:r>
            <a:r>
              <a:rPr lang="en-US" sz="1200" b="1" dirty="0">
                <a:solidFill>
                  <a:srgbClr val="336699"/>
                </a:solidFill>
              </a:rPr>
              <a:t>normal</a:t>
            </a:r>
            <a:r>
              <a:rPr lang="en-US" sz="1200" dirty="0">
                <a:solidFill>
                  <a:srgbClr val="336699"/>
                </a:solidFill>
              </a:rPr>
              <a:t> business activity.  </a:t>
            </a:r>
          </a:p>
          <a:p>
            <a:pPr marL="442350" indent="-171450">
              <a:lnSpc>
                <a:spcPct val="90000"/>
              </a:lnSpc>
              <a:buSzPct val="100000"/>
              <a:buFont typeface="Wingdings" panose="05000000000000000000" pitchFamily="2" charset="2"/>
              <a:buChar char="ü"/>
            </a:pPr>
            <a:r>
              <a:rPr lang="en-US" sz="1200" dirty="0">
                <a:solidFill>
                  <a:srgbClr val="336699"/>
                </a:solidFill>
              </a:rPr>
              <a:t>Only very occasionally will risk events escalate into crisis management.  So having frequent  crises indicates either particularly bad luck or ineffective risk management to avoid crises.</a:t>
            </a:r>
          </a:p>
        </p:txBody>
      </p:sp>
    </p:spTree>
    <p:extLst>
      <p:ext uri="{BB962C8B-B14F-4D97-AF65-F5344CB8AC3E}">
        <p14:creationId xmlns:p14="http://schemas.microsoft.com/office/powerpoint/2010/main" val="3173472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wipe(left)">
                                      <p:cBhvr>
                                        <p:cTn id="7" dur="3000"/>
                                        <p:tgtEl>
                                          <p:spTgt spid="60419">
                                            <p:txEl>
                                              <p:pRg st="0" end="0"/>
                                            </p:txEl>
                                          </p:spTgt>
                                        </p:tgtEl>
                                      </p:cBhvr>
                                    </p:animEffect>
                                  </p:childTnLst>
                                </p:cTn>
                              </p:par>
                            </p:childTnLst>
                          </p:cTn>
                        </p:par>
                        <p:par>
                          <p:cTn id="8" fill="hold">
                            <p:stCondLst>
                              <p:cond delay="4000"/>
                            </p:stCondLst>
                            <p:childTnLst>
                              <p:par>
                                <p:cTn id="9" presetID="22" presetClass="entr" presetSubtype="8" fill="hold" grpId="0" nodeType="afterEffect">
                                  <p:stCondLst>
                                    <p:cond delay="1000"/>
                                  </p:stCondLst>
                                  <p:childTnLst>
                                    <p:set>
                                      <p:cBhvr>
                                        <p:cTn id="10" dur="1" fill="hold">
                                          <p:stCondLst>
                                            <p:cond delay="0"/>
                                          </p:stCondLst>
                                        </p:cTn>
                                        <p:tgtEl>
                                          <p:spTgt spid="60419">
                                            <p:txEl>
                                              <p:pRg st="1" end="1"/>
                                            </p:txEl>
                                          </p:spTgt>
                                        </p:tgtEl>
                                        <p:attrNameLst>
                                          <p:attrName>style.visibility</p:attrName>
                                        </p:attrNameLst>
                                      </p:cBhvr>
                                      <p:to>
                                        <p:strVal val="visible"/>
                                      </p:to>
                                    </p:set>
                                    <p:animEffect transition="in" filter="wipe(left)">
                                      <p:cBhvr>
                                        <p:cTn id="11" dur="3000"/>
                                        <p:tgtEl>
                                          <p:spTgt spid="60419">
                                            <p:txEl>
                                              <p:pRg st="1" end="1"/>
                                            </p:txEl>
                                          </p:spTgt>
                                        </p:tgtEl>
                                      </p:cBhvr>
                                    </p:animEffect>
                                  </p:childTnLst>
                                </p:cTn>
                              </p:par>
                            </p:childTnLst>
                          </p:cTn>
                        </p:par>
                        <p:par>
                          <p:cTn id="12" fill="hold">
                            <p:stCondLst>
                              <p:cond delay="8000"/>
                            </p:stCondLst>
                            <p:childTnLst>
                              <p:par>
                                <p:cTn id="13" presetID="22" presetClass="entr" presetSubtype="8" fill="hold" grpId="0" nodeType="afterEffect">
                                  <p:stCondLst>
                                    <p:cond delay="1000"/>
                                  </p:stCondLst>
                                  <p:childTnLst>
                                    <p:set>
                                      <p:cBhvr>
                                        <p:cTn id="14" dur="1" fill="hold">
                                          <p:stCondLst>
                                            <p:cond delay="0"/>
                                          </p:stCondLst>
                                        </p:cTn>
                                        <p:tgtEl>
                                          <p:spTgt spid="60419">
                                            <p:txEl>
                                              <p:pRg st="2" end="2"/>
                                            </p:txEl>
                                          </p:spTgt>
                                        </p:tgtEl>
                                        <p:attrNameLst>
                                          <p:attrName>style.visibility</p:attrName>
                                        </p:attrNameLst>
                                      </p:cBhvr>
                                      <p:to>
                                        <p:strVal val="visible"/>
                                      </p:to>
                                    </p:set>
                                    <p:animEffect transition="in" filter="wipe(left)">
                                      <p:cBhvr>
                                        <p:cTn id="15" dur="3000"/>
                                        <p:tgtEl>
                                          <p:spTgt spid="60419">
                                            <p:txEl>
                                              <p:pRg st="2" end="2"/>
                                            </p:txEl>
                                          </p:spTgt>
                                        </p:tgtEl>
                                      </p:cBhvr>
                                    </p:animEffect>
                                  </p:childTnLst>
                                </p:cTn>
                              </p:par>
                            </p:childTnLst>
                          </p:cTn>
                        </p:par>
                        <p:par>
                          <p:cTn id="16" fill="hold">
                            <p:stCondLst>
                              <p:cond delay="12000"/>
                            </p:stCondLst>
                            <p:childTnLst>
                              <p:par>
                                <p:cTn id="17" presetID="22" presetClass="entr" presetSubtype="8" fill="hold" grpId="0" nodeType="afterEffect">
                                  <p:stCondLst>
                                    <p:cond delay="1000"/>
                                  </p:stCondLst>
                                  <p:childTnLst>
                                    <p:set>
                                      <p:cBhvr>
                                        <p:cTn id="18" dur="1" fill="hold">
                                          <p:stCondLst>
                                            <p:cond delay="0"/>
                                          </p:stCondLst>
                                        </p:cTn>
                                        <p:tgtEl>
                                          <p:spTgt spid="60419">
                                            <p:txEl>
                                              <p:pRg st="3" end="3"/>
                                            </p:txEl>
                                          </p:spTgt>
                                        </p:tgtEl>
                                        <p:attrNameLst>
                                          <p:attrName>style.visibility</p:attrName>
                                        </p:attrNameLst>
                                      </p:cBhvr>
                                      <p:to>
                                        <p:strVal val="visible"/>
                                      </p:to>
                                    </p:set>
                                    <p:animEffect transition="in" filter="wipe(left)">
                                      <p:cBhvr>
                                        <p:cTn id="19" dur="3000"/>
                                        <p:tgtEl>
                                          <p:spTgt spid="60419">
                                            <p:txEl>
                                              <p:pRg st="3" end="3"/>
                                            </p:txEl>
                                          </p:spTgt>
                                        </p:tgtEl>
                                      </p:cBhvr>
                                    </p:animEffect>
                                  </p:childTnLst>
                                </p:cTn>
                              </p:par>
                            </p:childTnLst>
                          </p:cTn>
                        </p:par>
                        <p:par>
                          <p:cTn id="20" fill="hold">
                            <p:stCondLst>
                              <p:cond delay="16000"/>
                            </p:stCondLst>
                            <p:childTnLst>
                              <p:par>
                                <p:cTn id="21" presetID="22" presetClass="entr" presetSubtype="8" fill="hold" grpId="0" nodeType="afterEffect">
                                  <p:stCondLst>
                                    <p:cond delay="1000"/>
                                  </p:stCondLst>
                                  <p:childTnLst>
                                    <p:set>
                                      <p:cBhvr>
                                        <p:cTn id="22" dur="1" fill="hold">
                                          <p:stCondLst>
                                            <p:cond delay="0"/>
                                          </p:stCondLst>
                                        </p:cTn>
                                        <p:tgtEl>
                                          <p:spTgt spid="60419">
                                            <p:txEl>
                                              <p:pRg st="4" end="4"/>
                                            </p:txEl>
                                          </p:spTgt>
                                        </p:tgtEl>
                                        <p:attrNameLst>
                                          <p:attrName>style.visibility</p:attrName>
                                        </p:attrNameLst>
                                      </p:cBhvr>
                                      <p:to>
                                        <p:strVal val="visible"/>
                                      </p:to>
                                    </p:set>
                                    <p:animEffect transition="in" filter="wipe(left)">
                                      <p:cBhvr>
                                        <p:cTn id="23" dur="3000"/>
                                        <p:tgtEl>
                                          <p:spTgt spid="60419">
                                            <p:txEl>
                                              <p:pRg st="4" end="4"/>
                                            </p:txEl>
                                          </p:spTgt>
                                        </p:tgtEl>
                                      </p:cBhvr>
                                    </p:animEffect>
                                  </p:childTnLst>
                                </p:cTn>
                              </p:par>
                            </p:childTnLst>
                          </p:cTn>
                        </p:par>
                        <p:par>
                          <p:cTn id="24" fill="hold">
                            <p:stCondLst>
                              <p:cond delay="20000"/>
                            </p:stCondLst>
                            <p:childTnLst>
                              <p:par>
                                <p:cTn id="25" presetID="22" presetClass="entr" presetSubtype="8" fill="hold" grpId="0" nodeType="afterEffect">
                                  <p:stCondLst>
                                    <p:cond delay="1000"/>
                                  </p:stCondLst>
                                  <p:childTnLst>
                                    <p:set>
                                      <p:cBhvr>
                                        <p:cTn id="26" dur="1" fill="hold">
                                          <p:stCondLst>
                                            <p:cond delay="0"/>
                                          </p:stCondLst>
                                        </p:cTn>
                                        <p:tgtEl>
                                          <p:spTgt spid="60419">
                                            <p:txEl>
                                              <p:pRg st="5" end="5"/>
                                            </p:txEl>
                                          </p:spTgt>
                                        </p:tgtEl>
                                        <p:attrNameLst>
                                          <p:attrName>style.visibility</p:attrName>
                                        </p:attrNameLst>
                                      </p:cBhvr>
                                      <p:to>
                                        <p:strVal val="visible"/>
                                      </p:to>
                                    </p:set>
                                    <p:animEffect transition="in" filter="wipe(left)">
                                      <p:cBhvr>
                                        <p:cTn id="27" dur="3000"/>
                                        <p:tgtEl>
                                          <p:spTgt spid="60419">
                                            <p:txEl>
                                              <p:pRg st="5" end="5"/>
                                            </p:txEl>
                                          </p:spTgt>
                                        </p:tgtEl>
                                      </p:cBhvr>
                                    </p:animEffect>
                                  </p:childTnLst>
                                </p:cTn>
                              </p:par>
                            </p:childTnLst>
                          </p:cTn>
                        </p:par>
                        <p:par>
                          <p:cTn id="28" fill="hold">
                            <p:stCondLst>
                              <p:cond delay="24000"/>
                            </p:stCondLst>
                            <p:childTnLst>
                              <p:par>
                                <p:cTn id="29" presetID="22" presetClass="entr" presetSubtype="8" fill="hold" grpId="0" nodeType="afterEffect">
                                  <p:stCondLst>
                                    <p:cond delay="1000"/>
                                  </p:stCondLst>
                                  <p:childTnLst>
                                    <p:set>
                                      <p:cBhvr>
                                        <p:cTn id="30" dur="1" fill="hold">
                                          <p:stCondLst>
                                            <p:cond delay="0"/>
                                          </p:stCondLst>
                                        </p:cTn>
                                        <p:tgtEl>
                                          <p:spTgt spid="60419">
                                            <p:txEl>
                                              <p:pRg st="6" end="6"/>
                                            </p:txEl>
                                          </p:spTgt>
                                        </p:tgtEl>
                                        <p:attrNameLst>
                                          <p:attrName>style.visibility</p:attrName>
                                        </p:attrNameLst>
                                      </p:cBhvr>
                                      <p:to>
                                        <p:strVal val="visible"/>
                                      </p:to>
                                    </p:set>
                                    <p:animEffect transition="in" filter="wipe(left)">
                                      <p:cBhvr>
                                        <p:cTn id="31" dur="3000"/>
                                        <p:tgtEl>
                                          <p:spTgt spid="60419">
                                            <p:txEl>
                                              <p:pRg st="6" end="6"/>
                                            </p:txEl>
                                          </p:spTgt>
                                        </p:tgtEl>
                                      </p:cBhvr>
                                    </p:animEffect>
                                  </p:childTnLst>
                                </p:cTn>
                              </p:par>
                            </p:childTnLst>
                          </p:cTn>
                        </p:par>
                        <p:par>
                          <p:cTn id="32" fill="hold">
                            <p:stCondLst>
                              <p:cond delay="28000"/>
                            </p:stCondLst>
                            <p:childTnLst>
                              <p:par>
                                <p:cTn id="33" presetID="22" presetClass="entr" presetSubtype="8" fill="hold" grpId="0" nodeType="afterEffect">
                                  <p:stCondLst>
                                    <p:cond delay="1000"/>
                                  </p:stCondLst>
                                  <p:childTnLst>
                                    <p:set>
                                      <p:cBhvr>
                                        <p:cTn id="34" dur="1" fill="hold">
                                          <p:stCondLst>
                                            <p:cond delay="0"/>
                                          </p:stCondLst>
                                        </p:cTn>
                                        <p:tgtEl>
                                          <p:spTgt spid="60419">
                                            <p:txEl>
                                              <p:pRg st="7" end="7"/>
                                            </p:txEl>
                                          </p:spTgt>
                                        </p:tgtEl>
                                        <p:attrNameLst>
                                          <p:attrName>style.visibility</p:attrName>
                                        </p:attrNameLst>
                                      </p:cBhvr>
                                      <p:to>
                                        <p:strVal val="visible"/>
                                      </p:to>
                                    </p:set>
                                    <p:animEffect transition="in" filter="wipe(left)">
                                      <p:cBhvr>
                                        <p:cTn id="35" dur="3000"/>
                                        <p:tgtEl>
                                          <p:spTgt spid="60419">
                                            <p:txEl>
                                              <p:pRg st="7" end="7"/>
                                            </p:txEl>
                                          </p:spTgt>
                                        </p:tgtEl>
                                      </p:cBhvr>
                                    </p:animEffect>
                                  </p:childTnLst>
                                </p:cTn>
                              </p:par>
                            </p:childTnLst>
                          </p:cTn>
                        </p:par>
                        <p:par>
                          <p:cTn id="36" fill="hold">
                            <p:stCondLst>
                              <p:cond delay="32000"/>
                            </p:stCondLst>
                            <p:childTnLst>
                              <p:par>
                                <p:cTn id="37" presetID="22" presetClass="entr" presetSubtype="8" fill="hold" grpId="0" nodeType="afterEffect">
                                  <p:stCondLst>
                                    <p:cond delay="1000"/>
                                  </p:stCondLst>
                                  <p:childTnLst>
                                    <p:set>
                                      <p:cBhvr>
                                        <p:cTn id="38" dur="1" fill="hold">
                                          <p:stCondLst>
                                            <p:cond delay="0"/>
                                          </p:stCondLst>
                                        </p:cTn>
                                        <p:tgtEl>
                                          <p:spTgt spid="60419">
                                            <p:txEl>
                                              <p:pRg st="8" end="8"/>
                                            </p:txEl>
                                          </p:spTgt>
                                        </p:tgtEl>
                                        <p:attrNameLst>
                                          <p:attrName>style.visibility</p:attrName>
                                        </p:attrNameLst>
                                      </p:cBhvr>
                                      <p:to>
                                        <p:strVal val="visible"/>
                                      </p:to>
                                    </p:set>
                                    <p:animEffect transition="in" filter="wipe(left)">
                                      <p:cBhvr>
                                        <p:cTn id="39" dur="3000"/>
                                        <p:tgtEl>
                                          <p:spTgt spid="60419">
                                            <p:txEl>
                                              <p:pRg st="8" end="8"/>
                                            </p:txEl>
                                          </p:spTgt>
                                        </p:tgtEl>
                                      </p:cBhvr>
                                    </p:animEffect>
                                  </p:childTnLst>
                                </p:cTn>
                              </p:par>
                            </p:childTnLst>
                          </p:cTn>
                        </p:par>
                        <p:par>
                          <p:cTn id="40" fill="hold">
                            <p:stCondLst>
                              <p:cond delay="36000"/>
                            </p:stCondLst>
                            <p:childTnLst>
                              <p:par>
                                <p:cTn id="41" presetID="22" presetClass="entr" presetSubtype="8" fill="hold" grpId="0" nodeType="afterEffect">
                                  <p:stCondLst>
                                    <p:cond delay="1000"/>
                                  </p:stCondLst>
                                  <p:childTnLst>
                                    <p:set>
                                      <p:cBhvr>
                                        <p:cTn id="42" dur="1" fill="hold">
                                          <p:stCondLst>
                                            <p:cond delay="0"/>
                                          </p:stCondLst>
                                        </p:cTn>
                                        <p:tgtEl>
                                          <p:spTgt spid="60419">
                                            <p:txEl>
                                              <p:pRg st="9" end="9"/>
                                            </p:txEl>
                                          </p:spTgt>
                                        </p:tgtEl>
                                        <p:attrNameLst>
                                          <p:attrName>style.visibility</p:attrName>
                                        </p:attrNameLst>
                                      </p:cBhvr>
                                      <p:to>
                                        <p:strVal val="visible"/>
                                      </p:to>
                                    </p:set>
                                    <p:animEffect transition="in" filter="wipe(left)">
                                      <p:cBhvr>
                                        <p:cTn id="43" dur="3000"/>
                                        <p:tgtEl>
                                          <p:spTgt spid="60419">
                                            <p:txEl>
                                              <p:pRg st="9" end="9"/>
                                            </p:txEl>
                                          </p:spTgt>
                                        </p:tgtEl>
                                      </p:cBhvr>
                                    </p:animEffect>
                                  </p:childTnLst>
                                </p:cTn>
                              </p:par>
                            </p:childTnLst>
                          </p:cTn>
                        </p:par>
                        <p:par>
                          <p:cTn id="44" fill="hold">
                            <p:stCondLst>
                              <p:cond delay="40000"/>
                            </p:stCondLst>
                            <p:childTnLst>
                              <p:par>
                                <p:cTn id="45" presetID="22" presetClass="entr" presetSubtype="8" fill="hold" grpId="0" nodeType="afterEffect">
                                  <p:stCondLst>
                                    <p:cond delay="2000"/>
                                  </p:stCondLst>
                                  <p:childTnLst>
                                    <p:set>
                                      <p:cBhvr>
                                        <p:cTn id="46" dur="1" fill="hold">
                                          <p:stCondLst>
                                            <p:cond delay="0"/>
                                          </p:stCondLst>
                                        </p:cTn>
                                        <p:tgtEl>
                                          <p:spTgt spid="60419">
                                            <p:txEl>
                                              <p:pRg st="10" end="10"/>
                                            </p:txEl>
                                          </p:spTgt>
                                        </p:tgtEl>
                                        <p:attrNameLst>
                                          <p:attrName>style.visibility</p:attrName>
                                        </p:attrNameLst>
                                      </p:cBhvr>
                                      <p:to>
                                        <p:strVal val="visible"/>
                                      </p:to>
                                    </p:set>
                                    <p:animEffect transition="in" filter="wipe(left)">
                                      <p:cBhvr>
                                        <p:cTn id="47" dur="3000"/>
                                        <p:tgtEl>
                                          <p:spTgt spid="604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871538" y="669906"/>
            <a:ext cx="8162925" cy="954107"/>
          </a:xfrm>
        </p:spPr>
        <p:txBody>
          <a:bodyPr/>
          <a:lstStyle/>
          <a:p>
            <a:r>
              <a:rPr lang="en-US" sz="3200" dirty="0"/>
              <a:t>CANADEM a Resilient Organization</a:t>
            </a:r>
            <a:br>
              <a:rPr lang="en-US" sz="3200" dirty="0"/>
            </a:br>
            <a:r>
              <a:rPr lang="en-US" sz="2400" dirty="0"/>
              <a:t>(based on staff capacity, not doctrine)</a:t>
            </a:r>
          </a:p>
        </p:txBody>
      </p:sp>
      <p:sp>
        <p:nvSpPr>
          <p:cNvPr id="38915" name="Rectangle 3"/>
          <p:cNvSpPr>
            <a:spLocks noGrp="1" noChangeArrowheads="1"/>
          </p:cNvSpPr>
          <p:nvPr>
            <p:ph type="body" idx="1"/>
          </p:nvPr>
        </p:nvSpPr>
        <p:spPr>
          <a:xfrm>
            <a:off x="685800" y="1905000"/>
            <a:ext cx="8458199" cy="2362200"/>
          </a:xfrm>
        </p:spPr>
        <p:txBody>
          <a:bodyPr/>
          <a:lstStyle/>
          <a:p>
            <a:pPr>
              <a:lnSpc>
                <a:spcPct val="80000"/>
              </a:lnSpc>
              <a:buFont typeface="Wingdings" pitchFamily="2" charset="2"/>
              <a:buNone/>
            </a:pPr>
            <a:r>
              <a:rPr lang="en-US" sz="2000" dirty="0">
                <a:latin typeface="Times New Roman" pitchFamily="18" charset="0"/>
                <a:cs typeface="Times New Roman" pitchFamily="18" charset="0"/>
              </a:rPr>
              <a:t>A key CANADEM value-added comes from being a resilient organization that </a:t>
            </a:r>
          </a:p>
          <a:p>
            <a:pPr>
              <a:lnSpc>
                <a:spcPct val="80000"/>
              </a:lnSpc>
              <a:buFont typeface="Wingdings" pitchFamily="2" charset="2"/>
              <a:buChar char="ü"/>
            </a:pPr>
            <a:r>
              <a:rPr lang="en-US" sz="2000" dirty="0">
                <a:latin typeface="Times New Roman" pitchFamily="18" charset="0"/>
                <a:cs typeface="Times New Roman" pitchFamily="18" charset="0"/>
              </a:rPr>
              <a:t>adapts well to risk, </a:t>
            </a:r>
          </a:p>
          <a:p>
            <a:pPr>
              <a:lnSpc>
                <a:spcPct val="80000"/>
              </a:lnSpc>
              <a:buFont typeface="Wingdings" pitchFamily="2" charset="2"/>
              <a:buChar char="ü"/>
            </a:pPr>
            <a:r>
              <a:rPr lang="en-US" sz="2000" dirty="0">
                <a:latin typeface="Times New Roman" pitchFamily="18" charset="0"/>
                <a:cs typeface="Times New Roman" pitchFamily="18" charset="0"/>
              </a:rPr>
              <a:t>learns from mistakes, and </a:t>
            </a:r>
          </a:p>
          <a:p>
            <a:pPr>
              <a:lnSpc>
                <a:spcPct val="80000"/>
              </a:lnSpc>
              <a:buFont typeface="Wingdings" pitchFamily="2" charset="2"/>
              <a:buChar char="ü"/>
            </a:pPr>
            <a:r>
              <a:rPr lang="en-US" sz="2000" dirty="0">
                <a:latin typeface="Times New Roman" pitchFamily="18" charset="0"/>
                <a:cs typeface="Times New Roman" pitchFamily="18" charset="0"/>
              </a:rPr>
              <a:t>can be relied upon to </a:t>
            </a:r>
            <a:r>
              <a:rPr lang="en-US" sz="2000" i="1" dirty="0">
                <a:latin typeface="Times New Roman" pitchFamily="18" charset="0"/>
                <a:cs typeface="Times New Roman" pitchFamily="18" charset="0"/>
              </a:rPr>
              <a:t>make it happen </a:t>
            </a:r>
            <a:r>
              <a:rPr lang="en-US" sz="2000" dirty="0">
                <a:latin typeface="Times New Roman" pitchFamily="18" charset="0"/>
                <a:cs typeface="Times New Roman" pitchFamily="18" charset="0"/>
              </a:rPr>
              <a:t>when dealing with:</a:t>
            </a:r>
            <a:r>
              <a:rPr lang="en-US" sz="1800" dirty="0">
                <a:latin typeface="Times New Roman" pitchFamily="18" charset="0"/>
                <a:cs typeface="Times New Roman" pitchFamily="18" charset="0"/>
              </a:rPr>
              <a:t> </a:t>
            </a:r>
          </a:p>
          <a:p>
            <a:pPr lvl="2">
              <a:lnSpc>
                <a:spcPct val="80000"/>
              </a:lnSpc>
            </a:pPr>
            <a:r>
              <a:rPr lang="en-US" sz="1600" b="1" dirty="0">
                <a:solidFill>
                  <a:schemeClr val="hlink"/>
                </a:solidFill>
                <a:latin typeface="Times New Roman" pitchFamily="18" charset="0"/>
                <a:cs typeface="Times New Roman" pitchFamily="18" charset="0"/>
              </a:rPr>
              <a:t>External Risks:</a:t>
            </a:r>
            <a:r>
              <a:rPr lang="en-US" sz="1600" dirty="0">
                <a:solidFill>
                  <a:schemeClr val="hlink"/>
                </a:solidFill>
                <a:latin typeface="Times New Roman" pitchFamily="18" charset="0"/>
                <a:cs typeface="Times New Roman" pitchFamily="18" charset="0"/>
              </a:rPr>
              <a:t> </a:t>
            </a:r>
            <a:r>
              <a:rPr lang="en-US" sz="1600" dirty="0">
                <a:latin typeface="Times New Roman" pitchFamily="18" charset="0"/>
                <a:cs typeface="Times New Roman" pitchFamily="18" charset="0"/>
              </a:rPr>
              <a:t>high awareness of its operating environment, able to identify changes in external risks, and dynamically reinventing procedures and strategies;</a:t>
            </a:r>
          </a:p>
          <a:p>
            <a:pPr lvl="2">
              <a:lnSpc>
                <a:spcPct val="80000"/>
              </a:lnSpc>
            </a:pPr>
            <a:r>
              <a:rPr lang="en-US" sz="1600" b="1" dirty="0">
                <a:solidFill>
                  <a:schemeClr val="hlink"/>
                </a:solidFill>
                <a:latin typeface="Times New Roman" pitchFamily="18" charset="0"/>
                <a:cs typeface="Times New Roman" pitchFamily="18" charset="0"/>
              </a:rPr>
              <a:t>Unexpected Risks:</a:t>
            </a:r>
            <a:r>
              <a:rPr lang="en-US" sz="1600" dirty="0">
                <a:solidFill>
                  <a:schemeClr val="hlink"/>
                </a:solidFill>
                <a:latin typeface="Times New Roman" pitchFamily="18" charset="0"/>
                <a:cs typeface="Times New Roman" pitchFamily="18" charset="0"/>
              </a:rPr>
              <a:t> </a:t>
            </a:r>
            <a:r>
              <a:rPr lang="en-US" sz="1600" dirty="0">
                <a:latin typeface="Times New Roman" pitchFamily="18" charset="0"/>
                <a:cs typeface="Times New Roman" pitchFamily="18" charset="0"/>
              </a:rPr>
              <a:t>Withstand unexpected sudden change and instantly adapt;</a:t>
            </a:r>
          </a:p>
          <a:p>
            <a:pPr lvl="2">
              <a:lnSpc>
                <a:spcPct val="80000"/>
              </a:lnSpc>
            </a:pPr>
            <a:r>
              <a:rPr lang="en-US" sz="1600" b="1" dirty="0">
                <a:solidFill>
                  <a:schemeClr val="hlink"/>
                </a:solidFill>
                <a:latin typeface="Times New Roman" pitchFamily="18" charset="0"/>
                <a:cs typeface="Times New Roman" pitchFamily="18" charset="0"/>
              </a:rPr>
              <a:t>Internal Risks:</a:t>
            </a:r>
            <a:r>
              <a:rPr lang="en-US" sz="1600" dirty="0">
                <a:solidFill>
                  <a:schemeClr val="hlink"/>
                </a:solidFill>
                <a:latin typeface="Times New Roman" pitchFamily="18" charset="0"/>
                <a:cs typeface="Times New Roman" pitchFamily="18" charset="0"/>
              </a:rPr>
              <a:t> </a:t>
            </a:r>
            <a:r>
              <a:rPr lang="en-US" sz="1600" dirty="0">
                <a:latin typeface="Times New Roman" pitchFamily="18" charset="0"/>
                <a:cs typeface="Times New Roman" pitchFamily="18" charset="0"/>
              </a:rPr>
              <a:t>Internally networked and self-aware so as to rapidly detect new internal risks or errors, and take immediate corrective action.</a:t>
            </a:r>
          </a:p>
        </p:txBody>
      </p:sp>
      <p:sp>
        <p:nvSpPr>
          <p:cNvPr id="38917" name="Rectangle 5"/>
          <p:cNvSpPr>
            <a:spLocks noChangeArrowheads="1"/>
          </p:cNvSpPr>
          <p:nvPr/>
        </p:nvSpPr>
        <p:spPr bwMode="auto">
          <a:xfrm>
            <a:off x="1109663" y="4876800"/>
            <a:ext cx="8110537"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folHlink"/>
              </a:buClr>
              <a:buSzPct val="75000"/>
              <a:buFont typeface="Wingdings" pitchFamily="2" charset="2"/>
              <a:buNone/>
            </a:pPr>
            <a:r>
              <a:rPr lang="en-US" sz="1800" dirty="0">
                <a:latin typeface="Times New Roman" pitchFamily="18" charset="0"/>
                <a:cs typeface="Times New Roman" pitchFamily="18" charset="0"/>
              </a:rPr>
              <a:t>CANADEM’s resilience in Integrated Risk Management comes from an empowered staff trained in 3 key CANADEM operational principles or attitudes:</a:t>
            </a:r>
          </a:p>
          <a:p>
            <a:pPr marL="1257300" lvl="2" indent="-342900">
              <a:lnSpc>
                <a:spcPct val="80000"/>
              </a:lnSpc>
              <a:spcBef>
                <a:spcPct val="20000"/>
              </a:spcBef>
              <a:buClr>
                <a:schemeClr val="tx2"/>
              </a:buClr>
              <a:buFont typeface="+mj-lt"/>
              <a:buAutoNum type="arabicPeriod"/>
            </a:pPr>
            <a:r>
              <a:rPr lang="en-US" sz="1800" b="1" dirty="0">
                <a:solidFill>
                  <a:schemeClr val="hlink"/>
                </a:solidFill>
                <a:latin typeface="Times New Roman" pitchFamily="18" charset="0"/>
                <a:cs typeface="Times New Roman" pitchFamily="18" charset="0"/>
              </a:rPr>
              <a:t>Subsidiarity Principle </a:t>
            </a:r>
            <a:r>
              <a:rPr lang="en-US" sz="1800" dirty="0">
                <a:latin typeface="Times New Roman" pitchFamily="18" charset="0"/>
                <a:cs typeface="Times New Roman" pitchFamily="18" charset="0"/>
              </a:rPr>
              <a:t>of delegated authority</a:t>
            </a:r>
          </a:p>
          <a:p>
            <a:pPr marL="1257300" lvl="2" indent="-342900">
              <a:lnSpc>
                <a:spcPct val="80000"/>
              </a:lnSpc>
              <a:spcBef>
                <a:spcPct val="20000"/>
              </a:spcBef>
              <a:buClr>
                <a:schemeClr val="tx2"/>
              </a:buClr>
              <a:buFont typeface="+mj-lt"/>
              <a:buAutoNum type="arabicPeriod"/>
            </a:pPr>
            <a:r>
              <a:rPr lang="en-US" sz="1800" b="1" dirty="0">
                <a:solidFill>
                  <a:schemeClr val="hlink"/>
                </a:solidFill>
                <a:latin typeface="Times New Roman" pitchFamily="18" charset="0"/>
                <a:cs typeface="Times New Roman" pitchFamily="18" charset="0"/>
              </a:rPr>
              <a:t>Primaries </a:t>
            </a:r>
            <a:r>
              <a:rPr lang="en-US" sz="1800" dirty="0">
                <a:latin typeface="Times New Roman" pitchFamily="18" charset="0"/>
                <a:cs typeface="Times New Roman" pitchFamily="18" charset="0"/>
              </a:rPr>
              <a:t>designated for all responsibilities</a:t>
            </a:r>
          </a:p>
          <a:p>
            <a:pPr marL="1257300" lvl="2" indent="-342900">
              <a:lnSpc>
                <a:spcPct val="80000"/>
              </a:lnSpc>
              <a:spcBef>
                <a:spcPct val="20000"/>
              </a:spcBef>
              <a:buClr>
                <a:schemeClr val="tx2"/>
              </a:buClr>
              <a:buFont typeface="+mj-lt"/>
              <a:buAutoNum type="arabicPeriod"/>
            </a:pPr>
            <a:r>
              <a:rPr lang="en-US" sz="1800" b="1" dirty="0">
                <a:solidFill>
                  <a:schemeClr val="hlink"/>
                </a:solidFill>
                <a:latin typeface="Times New Roman" pitchFamily="18" charset="0"/>
                <a:cs typeface="Times New Roman" pitchFamily="18" charset="0"/>
              </a:rPr>
              <a:t>Team Culture </a:t>
            </a:r>
            <a:r>
              <a:rPr lang="en-US" sz="1800" dirty="0">
                <a:latin typeface="Times New Roman" pitchFamily="18" charset="0"/>
                <a:cs typeface="Times New Roman" pitchFamily="18" charset="0"/>
              </a:rPr>
              <a:t>including an </a:t>
            </a:r>
            <a:r>
              <a:rPr lang="en-US" sz="1800" i="1" dirty="0">
                <a:latin typeface="Times New Roman" pitchFamily="18" charset="0"/>
                <a:cs typeface="Times New Roman" pitchFamily="18" charset="0"/>
              </a:rPr>
              <a:t>all-of-CANADEM </a:t>
            </a:r>
          </a:p>
          <a:p>
            <a:pPr lvl="3">
              <a:lnSpc>
                <a:spcPct val="80000"/>
              </a:lnSpc>
              <a:spcBef>
                <a:spcPct val="20000"/>
              </a:spcBef>
              <a:buClr>
                <a:schemeClr val="tx2"/>
              </a:buClr>
            </a:pPr>
            <a:r>
              <a:rPr lang="en-US" sz="1800" i="1" dirty="0">
                <a:latin typeface="Times New Roman" pitchFamily="18" charset="0"/>
                <a:cs typeface="Times New Roman" pitchFamily="18" charset="0"/>
              </a:rPr>
              <a:t>360° alert &amp; support approach , </a:t>
            </a:r>
            <a:r>
              <a:rPr lang="en-US" sz="1800" dirty="0">
                <a:latin typeface="Times New Roman" pitchFamily="18" charset="0"/>
                <a:cs typeface="Times New Roman" pitchFamily="18" charset="0"/>
              </a:rPr>
              <a:t>i.e. Integrated Risk Management.</a:t>
            </a:r>
          </a:p>
        </p:txBody>
      </p:sp>
      <p:sp>
        <p:nvSpPr>
          <p:cNvPr id="5" name="Rectangle 5"/>
          <p:cNvSpPr>
            <a:spLocks noChangeArrowheads="1"/>
          </p:cNvSpPr>
          <p:nvPr/>
        </p:nvSpPr>
        <p:spPr bwMode="auto">
          <a:xfrm>
            <a:off x="609600" y="43434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buClr>
                <a:schemeClr val="folHlink"/>
              </a:buClr>
              <a:buSzPct val="75000"/>
              <a:buFont typeface="Wingdings" pitchFamily="2" charset="2"/>
              <a:buNone/>
            </a:pPr>
            <a:r>
              <a:rPr lang="en-US" sz="2800" b="1" dirty="0">
                <a:solidFill>
                  <a:srgbClr val="C00000"/>
                </a:solidFill>
                <a:latin typeface="Times New Roman" pitchFamily="18" charset="0"/>
                <a:cs typeface="Times New Roman" pitchFamily="18" charset="0"/>
              </a:rPr>
              <a:t>WHY?</a:t>
            </a:r>
            <a:endParaRPr lang="en-US" sz="2800" dirty="0">
              <a:latin typeface="Times New Roman" pitchFamily="18" charset="0"/>
              <a:cs typeface="Times New Roman" pitchFamily="18" charset="0"/>
            </a:endParaRPr>
          </a:p>
        </p:txBody>
      </p:sp>
      <p:sp>
        <p:nvSpPr>
          <p:cNvPr id="2" name="Curved Right Arrow 1"/>
          <p:cNvSpPr/>
          <p:nvPr/>
        </p:nvSpPr>
        <p:spPr bwMode="auto">
          <a:xfrm>
            <a:off x="152400" y="3657600"/>
            <a:ext cx="838200" cy="1524000"/>
          </a:xfrm>
          <a:prstGeom prst="curvedRightArrow">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wipe(up)">
                                      <p:cBhvr>
                                        <p:cTn id="7" dur="1000"/>
                                        <p:tgtEl>
                                          <p:spTgt spid="38915">
                                            <p:txEl>
                                              <p:pRg st="0" end="0"/>
                                            </p:txEl>
                                          </p:spTgt>
                                        </p:tgtEl>
                                      </p:cBhvr>
                                    </p:animEffect>
                                  </p:childTnLst>
                                </p:cTn>
                              </p:par>
                            </p:childTnLst>
                          </p:cTn>
                        </p:par>
                        <p:par>
                          <p:cTn id="8" fill="hold">
                            <p:stCondLst>
                              <p:cond delay="2000"/>
                            </p:stCondLst>
                            <p:childTnLst>
                              <p:par>
                                <p:cTn id="9" presetID="22" presetClass="entr" presetSubtype="1" fill="hold" grpId="0" nodeType="afterEffect">
                                  <p:stCondLst>
                                    <p:cond delay="1000"/>
                                  </p:stCondLst>
                                  <p:childTnLst>
                                    <p:set>
                                      <p:cBhvr>
                                        <p:cTn id="10" dur="1" fill="hold">
                                          <p:stCondLst>
                                            <p:cond delay="0"/>
                                          </p:stCondLst>
                                        </p:cTn>
                                        <p:tgtEl>
                                          <p:spTgt spid="38915">
                                            <p:txEl>
                                              <p:pRg st="1" end="1"/>
                                            </p:txEl>
                                          </p:spTgt>
                                        </p:tgtEl>
                                        <p:attrNameLst>
                                          <p:attrName>style.visibility</p:attrName>
                                        </p:attrNameLst>
                                      </p:cBhvr>
                                      <p:to>
                                        <p:strVal val="visible"/>
                                      </p:to>
                                    </p:set>
                                    <p:animEffect transition="in" filter="wipe(up)">
                                      <p:cBhvr>
                                        <p:cTn id="11" dur="1000"/>
                                        <p:tgtEl>
                                          <p:spTgt spid="38915">
                                            <p:txEl>
                                              <p:pRg st="1" end="1"/>
                                            </p:txEl>
                                          </p:spTgt>
                                        </p:tgtEl>
                                      </p:cBhvr>
                                    </p:animEffect>
                                  </p:childTnLst>
                                </p:cTn>
                              </p:par>
                            </p:childTnLst>
                          </p:cTn>
                        </p:par>
                        <p:par>
                          <p:cTn id="12" fill="hold">
                            <p:stCondLst>
                              <p:cond delay="4000"/>
                            </p:stCondLst>
                            <p:childTnLst>
                              <p:par>
                                <p:cTn id="13" presetID="22" presetClass="entr" presetSubtype="1" fill="hold" grpId="0" nodeType="afterEffect">
                                  <p:stCondLst>
                                    <p:cond delay="1000"/>
                                  </p:stCondLst>
                                  <p:childTnLst>
                                    <p:set>
                                      <p:cBhvr>
                                        <p:cTn id="14" dur="1" fill="hold">
                                          <p:stCondLst>
                                            <p:cond delay="0"/>
                                          </p:stCondLst>
                                        </p:cTn>
                                        <p:tgtEl>
                                          <p:spTgt spid="38915">
                                            <p:txEl>
                                              <p:pRg st="2" end="2"/>
                                            </p:txEl>
                                          </p:spTgt>
                                        </p:tgtEl>
                                        <p:attrNameLst>
                                          <p:attrName>style.visibility</p:attrName>
                                        </p:attrNameLst>
                                      </p:cBhvr>
                                      <p:to>
                                        <p:strVal val="visible"/>
                                      </p:to>
                                    </p:set>
                                    <p:animEffect transition="in" filter="wipe(up)">
                                      <p:cBhvr>
                                        <p:cTn id="15" dur="1000"/>
                                        <p:tgtEl>
                                          <p:spTgt spid="38915">
                                            <p:txEl>
                                              <p:pRg st="2" end="2"/>
                                            </p:txEl>
                                          </p:spTgt>
                                        </p:tgtEl>
                                      </p:cBhvr>
                                    </p:animEffect>
                                  </p:childTnLst>
                                </p:cTn>
                              </p:par>
                            </p:childTnLst>
                          </p:cTn>
                        </p:par>
                        <p:par>
                          <p:cTn id="16" fill="hold">
                            <p:stCondLst>
                              <p:cond delay="6000"/>
                            </p:stCondLst>
                            <p:childTnLst>
                              <p:par>
                                <p:cTn id="17" presetID="22" presetClass="entr" presetSubtype="1" fill="hold" grpId="0" nodeType="afterEffect">
                                  <p:stCondLst>
                                    <p:cond delay="1000"/>
                                  </p:stCondLst>
                                  <p:childTnLst>
                                    <p:set>
                                      <p:cBhvr>
                                        <p:cTn id="18" dur="1" fill="hold">
                                          <p:stCondLst>
                                            <p:cond delay="0"/>
                                          </p:stCondLst>
                                        </p:cTn>
                                        <p:tgtEl>
                                          <p:spTgt spid="38915">
                                            <p:txEl>
                                              <p:pRg st="3" end="3"/>
                                            </p:txEl>
                                          </p:spTgt>
                                        </p:tgtEl>
                                        <p:attrNameLst>
                                          <p:attrName>style.visibility</p:attrName>
                                        </p:attrNameLst>
                                      </p:cBhvr>
                                      <p:to>
                                        <p:strVal val="visible"/>
                                      </p:to>
                                    </p:set>
                                    <p:animEffect transition="in" filter="wipe(up)">
                                      <p:cBhvr>
                                        <p:cTn id="19" dur="1000"/>
                                        <p:tgtEl>
                                          <p:spTgt spid="38915">
                                            <p:txEl>
                                              <p:pRg st="3" end="3"/>
                                            </p:txEl>
                                          </p:spTgt>
                                        </p:tgtEl>
                                      </p:cBhvr>
                                    </p:animEffect>
                                  </p:childTnLst>
                                </p:cTn>
                              </p:par>
                            </p:childTnLst>
                          </p:cTn>
                        </p:par>
                        <p:par>
                          <p:cTn id="20" fill="hold">
                            <p:stCondLst>
                              <p:cond delay="8000"/>
                            </p:stCondLst>
                            <p:childTnLst>
                              <p:par>
                                <p:cTn id="21" presetID="22" presetClass="entr" presetSubtype="1" fill="hold" grpId="0" nodeType="afterEffect">
                                  <p:stCondLst>
                                    <p:cond delay="1000"/>
                                  </p:stCondLst>
                                  <p:childTnLst>
                                    <p:set>
                                      <p:cBhvr>
                                        <p:cTn id="22" dur="1" fill="hold">
                                          <p:stCondLst>
                                            <p:cond delay="0"/>
                                          </p:stCondLst>
                                        </p:cTn>
                                        <p:tgtEl>
                                          <p:spTgt spid="38915">
                                            <p:txEl>
                                              <p:pRg st="4" end="4"/>
                                            </p:txEl>
                                          </p:spTgt>
                                        </p:tgtEl>
                                        <p:attrNameLst>
                                          <p:attrName>style.visibility</p:attrName>
                                        </p:attrNameLst>
                                      </p:cBhvr>
                                      <p:to>
                                        <p:strVal val="visible"/>
                                      </p:to>
                                    </p:set>
                                    <p:animEffect transition="in" filter="wipe(up)">
                                      <p:cBhvr>
                                        <p:cTn id="23" dur="1000"/>
                                        <p:tgtEl>
                                          <p:spTgt spid="38915">
                                            <p:txEl>
                                              <p:pRg st="4" end="4"/>
                                            </p:txEl>
                                          </p:spTgt>
                                        </p:tgtEl>
                                      </p:cBhvr>
                                    </p:animEffect>
                                  </p:childTnLst>
                                </p:cTn>
                              </p:par>
                            </p:childTnLst>
                          </p:cTn>
                        </p:par>
                        <p:par>
                          <p:cTn id="24" fill="hold">
                            <p:stCondLst>
                              <p:cond delay="10000"/>
                            </p:stCondLst>
                            <p:childTnLst>
                              <p:par>
                                <p:cTn id="25" presetID="22" presetClass="entr" presetSubtype="1" fill="hold" grpId="0" nodeType="afterEffect">
                                  <p:stCondLst>
                                    <p:cond delay="1000"/>
                                  </p:stCondLst>
                                  <p:childTnLst>
                                    <p:set>
                                      <p:cBhvr>
                                        <p:cTn id="26" dur="1" fill="hold">
                                          <p:stCondLst>
                                            <p:cond delay="0"/>
                                          </p:stCondLst>
                                        </p:cTn>
                                        <p:tgtEl>
                                          <p:spTgt spid="38915">
                                            <p:txEl>
                                              <p:pRg st="5" end="5"/>
                                            </p:txEl>
                                          </p:spTgt>
                                        </p:tgtEl>
                                        <p:attrNameLst>
                                          <p:attrName>style.visibility</p:attrName>
                                        </p:attrNameLst>
                                      </p:cBhvr>
                                      <p:to>
                                        <p:strVal val="visible"/>
                                      </p:to>
                                    </p:set>
                                    <p:animEffect transition="in" filter="wipe(up)">
                                      <p:cBhvr>
                                        <p:cTn id="27" dur="1000"/>
                                        <p:tgtEl>
                                          <p:spTgt spid="38915">
                                            <p:txEl>
                                              <p:pRg st="5" end="5"/>
                                            </p:txEl>
                                          </p:spTgt>
                                        </p:tgtEl>
                                      </p:cBhvr>
                                    </p:animEffect>
                                  </p:childTnLst>
                                </p:cTn>
                              </p:par>
                            </p:childTnLst>
                          </p:cTn>
                        </p:par>
                        <p:par>
                          <p:cTn id="28" fill="hold">
                            <p:stCondLst>
                              <p:cond delay="12000"/>
                            </p:stCondLst>
                            <p:childTnLst>
                              <p:par>
                                <p:cTn id="29" presetID="22" presetClass="entr" presetSubtype="1" fill="hold" grpId="0" nodeType="afterEffect">
                                  <p:stCondLst>
                                    <p:cond delay="1000"/>
                                  </p:stCondLst>
                                  <p:childTnLst>
                                    <p:set>
                                      <p:cBhvr>
                                        <p:cTn id="30" dur="1" fill="hold">
                                          <p:stCondLst>
                                            <p:cond delay="0"/>
                                          </p:stCondLst>
                                        </p:cTn>
                                        <p:tgtEl>
                                          <p:spTgt spid="38915">
                                            <p:txEl>
                                              <p:pRg st="6" end="6"/>
                                            </p:txEl>
                                          </p:spTgt>
                                        </p:tgtEl>
                                        <p:attrNameLst>
                                          <p:attrName>style.visibility</p:attrName>
                                        </p:attrNameLst>
                                      </p:cBhvr>
                                      <p:to>
                                        <p:strVal val="visible"/>
                                      </p:to>
                                    </p:set>
                                    <p:animEffect transition="in" filter="wipe(up)">
                                      <p:cBhvr>
                                        <p:cTn id="31" dur="1000"/>
                                        <p:tgtEl>
                                          <p:spTgt spid="38915">
                                            <p:txEl>
                                              <p:pRg st="6" end="6"/>
                                            </p:txEl>
                                          </p:spTgt>
                                        </p:tgtEl>
                                      </p:cBhvr>
                                    </p:animEffect>
                                  </p:childTnLst>
                                </p:cTn>
                              </p:par>
                            </p:childTnLst>
                          </p:cTn>
                        </p:par>
                        <p:par>
                          <p:cTn id="32" fill="hold">
                            <p:stCondLst>
                              <p:cond delay="14000"/>
                            </p:stCondLst>
                            <p:childTnLst>
                              <p:par>
                                <p:cTn id="33" presetID="22" presetClass="entr" presetSubtype="1" fill="hold" grpId="0" nodeType="afterEffect">
                                  <p:stCondLst>
                                    <p:cond delay="1000"/>
                                  </p:stCondLst>
                                  <p:childTnLst>
                                    <p:set>
                                      <p:cBhvr>
                                        <p:cTn id="34" dur="1" fill="hold">
                                          <p:stCondLst>
                                            <p:cond delay="0"/>
                                          </p:stCondLst>
                                        </p:cTn>
                                        <p:tgtEl>
                                          <p:spTgt spid="2"/>
                                        </p:tgtEl>
                                        <p:attrNameLst>
                                          <p:attrName>style.visibility</p:attrName>
                                        </p:attrNameLst>
                                      </p:cBhvr>
                                      <p:to>
                                        <p:strVal val="visible"/>
                                      </p:to>
                                    </p:set>
                                    <p:animEffect transition="in" filter="wipe(up)">
                                      <p:cBhvr>
                                        <p:cTn id="35" dur="1000"/>
                                        <p:tgtEl>
                                          <p:spTgt spid="2"/>
                                        </p:tgtEl>
                                      </p:cBhvr>
                                    </p:animEffect>
                                  </p:childTnLst>
                                </p:cTn>
                              </p:par>
                              <p:par>
                                <p:cTn id="36" presetID="22" presetClass="entr" presetSubtype="1"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up)">
                                      <p:cBhvr>
                                        <p:cTn id="38" dur="1000"/>
                                        <p:tgtEl>
                                          <p:spTgt spid="5"/>
                                        </p:tgtEl>
                                      </p:cBhvr>
                                    </p:animEffect>
                                  </p:childTnLst>
                                </p:cTn>
                              </p:par>
                            </p:childTnLst>
                          </p:cTn>
                        </p:par>
                        <p:par>
                          <p:cTn id="39" fill="hold">
                            <p:stCondLst>
                              <p:cond delay="16000"/>
                            </p:stCondLst>
                            <p:childTnLst>
                              <p:par>
                                <p:cTn id="40" presetID="22" presetClass="entr" presetSubtype="1" fill="hold" grpId="0" nodeType="afterEffect">
                                  <p:stCondLst>
                                    <p:cond delay="0"/>
                                  </p:stCondLst>
                                  <p:childTnLst>
                                    <p:set>
                                      <p:cBhvr>
                                        <p:cTn id="41" dur="1" fill="hold">
                                          <p:stCondLst>
                                            <p:cond delay="0"/>
                                          </p:stCondLst>
                                        </p:cTn>
                                        <p:tgtEl>
                                          <p:spTgt spid="38917">
                                            <p:txEl>
                                              <p:pRg st="0" end="0"/>
                                            </p:txEl>
                                          </p:spTgt>
                                        </p:tgtEl>
                                        <p:attrNameLst>
                                          <p:attrName>style.visibility</p:attrName>
                                        </p:attrNameLst>
                                      </p:cBhvr>
                                      <p:to>
                                        <p:strVal val="visible"/>
                                      </p:to>
                                    </p:set>
                                    <p:animEffect transition="in" filter="wipe(up)">
                                      <p:cBhvr>
                                        <p:cTn id="42" dur="2000"/>
                                        <p:tgtEl>
                                          <p:spTgt spid="38917">
                                            <p:txEl>
                                              <p:pRg st="0" end="0"/>
                                            </p:txEl>
                                          </p:spTgt>
                                        </p:tgtEl>
                                      </p:cBhvr>
                                    </p:animEffect>
                                  </p:childTnLst>
                                </p:cTn>
                              </p:par>
                            </p:childTnLst>
                          </p:cTn>
                        </p:par>
                        <p:par>
                          <p:cTn id="43" fill="hold">
                            <p:stCondLst>
                              <p:cond delay="18000"/>
                            </p:stCondLst>
                            <p:childTnLst>
                              <p:par>
                                <p:cTn id="44" presetID="22" presetClass="entr" presetSubtype="1" fill="hold" grpId="0" nodeType="afterEffect">
                                  <p:stCondLst>
                                    <p:cond delay="0"/>
                                  </p:stCondLst>
                                  <p:childTnLst>
                                    <p:set>
                                      <p:cBhvr>
                                        <p:cTn id="45" dur="1" fill="hold">
                                          <p:stCondLst>
                                            <p:cond delay="0"/>
                                          </p:stCondLst>
                                        </p:cTn>
                                        <p:tgtEl>
                                          <p:spTgt spid="38917">
                                            <p:txEl>
                                              <p:pRg st="1" end="1"/>
                                            </p:txEl>
                                          </p:spTgt>
                                        </p:tgtEl>
                                        <p:attrNameLst>
                                          <p:attrName>style.visibility</p:attrName>
                                        </p:attrNameLst>
                                      </p:cBhvr>
                                      <p:to>
                                        <p:strVal val="visible"/>
                                      </p:to>
                                    </p:set>
                                    <p:animEffect transition="in" filter="wipe(up)">
                                      <p:cBhvr>
                                        <p:cTn id="46" dur="2000"/>
                                        <p:tgtEl>
                                          <p:spTgt spid="38917">
                                            <p:txEl>
                                              <p:pRg st="1" end="1"/>
                                            </p:txEl>
                                          </p:spTgt>
                                        </p:tgtEl>
                                      </p:cBhvr>
                                    </p:animEffect>
                                  </p:childTnLst>
                                </p:cTn>
                              </p:par>
                            </p:childTnLst>
                          </p:cTn>
                        </p:par>
                        <p:par>
                          <p:cTn id="47" fill="hold">
                            <p:stCondLst>
                              <p:cond delay="20000"/>
                            </p:stCondLst>
                            <p:childTnLst>
                              <p:par>
                                <p:cTn id="48" presetID="22" presetClass="entr" presetSubtype="1" fill="hold" grpId="0" nodeType="afterEffect">
                                  <p:stCondLst>
                                    <p:cond delay="0"/>
                                  </p:stCondLst>
                                  <p:childTnLst>
                                    <p:set>
                                      <p:cBhvr>
                                        <p:cTn id="49" dur="1" fill="hold">
                                          <p:stCondLst>
                                            <p:cond delay="0"/>
                                          </p:stCondLst>
                                        </p:cTn>
                                        <p:tgtEl>
                                          <p:spTgt spid="38917">
                                            <p:txEl>
                                              <p:pRg st="2" end="2"/>
                                            </p:txEl>
                                          </p:spTgt>
                                        </p:tgtEl>
                                        <p:attrNameLst>
                                          <p:attrName>style.visibility</p:attrName>
                                        </p:attrNameLst>
                                      </p:cBhvr>
                                      <p:to>
                                        <p:strVal val="visible"/>
                                      </p:to>
                                    </p:set>
                                    <p:animEffect transition="in" filter="wipe(up)">
                                      <p:cBhvr>
                                        <p:cTn id="50" dur="2000"/>
                                        <p:tgtEl>
                                          <p:spTgt spid="38917">
                                            <p:txEl>
                                              <p:pRg st="2" end="2"/>
                                            </p:txEl>
                                          </p:spTgt>
                                        </p:tgtEl>
                                      </p:cBhvr>
                                    </p:animEffect>
                                  </p:childTnLst>
                                </p:cTn>
                              </p:par>
                            </p:childTnLst>
                          </p:cTn>
                        </p:par>
                        <p:par>
                          <p:cTn id="51" fill="hold">
                            <p:stCondLst>
                              <p:cond delay="22000"/>
                            </p:stCondLst>
                            <p:childTnLst>
                              <p:par>
                                <p:cTn id="52" presetID="22" presetClass="entr" presetSubtype="1" fill="hold" grpId="0" nodeType="afterEffect">
                                  <p:stCondLst>
                                    <p:cond delay="0"/>
                                  </p:stCondLst>
                                  <p:childTnLst>
                                    <p:set>
                                      <p:cBhvr>
                                        <p:cTn id="53" dur="1" fill="hold">
                                          <p:stCondLst>
                                            <p:cond delay="0"/>
                                          </p:stCondLst>
                                        </p:cTn>
                                        <p:tgtEl>
                                          <p:spTgt spid="38917">
                                            <p:txEl>
                                              <p:pRg st="3" end="3"/>
                                            </p:txEl>
                                          </p:spTgt>
                                        </p:tgtEl>
                                        <p:attrNameLst>
                                          <p:attrName>style.visibility</p:attrName>
                                        </p:attrNameLst>
                                      </p:cBhvr>
                                      <p:to>
                                        <p:strVal val="visible"/>
                                      </p:to>
                                    </p:set>
                                    <p:animEffect transition="in" filter="wipe(up)">
                                      <p:cBhvr>
                                        <p:cTn id="54" dur="2000"/>
                                        <p:tgtEl>
                                          <p:spTgt spid="38917">
                                            <p:txEl>
                                              <p:pRg st="3" end="3"/>
                                            </p:txEl>
                                          </p:spTgt>
                                        </p:tgtEl>
                                      </p:cBhvr>
                                    </p:animEffect>
                                  </p:childTnLst>
                                </p:cTn>
                              </p:par>
                            </p:childTnLst>
                          </p:cTn>
                        </p:par>
                        <p:par>
                          <p:cTn id="55" fill="hold">
                            <p:stCondLst>
                              <p:cond delay="24000"/>
                            </p:stCondLst>
                            <p:childTnLst>
                              <p:par>
                                <p:cTn id="56" presetID="22" presetClass="entr" presetSubtype="1" fill="hold" grpId="0" nodeType="afterEffect">
                                  <p:stCondLst>
                                    <p:cond delay="0"/>
                                  </p:stCondLst>
                                  <p:childTnLst>
                                    <p:set>
                                      <p:cBhvr>
                                        <p:cTn id="57" dur="1" fill="hold">
                                          <p:stCondLst>
                                            <p:cond delay="0"/>
                                          </p:stCondLst>
                                        </p:cTn>
                                        <p:tgtEl>
                                          <p:spTgt spid="38917">
                                            <p:txEl>
                                              <p:pRg st="4" end="4"/>
                                            </p:txEl>
                                          </p:spTgt>
                                        </p:tgtEl>
                                        <p:attrNameLst>
                                          <p:attrName>style.visibility</p:attrName>
                                        </p:attrNameLst>
                                      </p:cBhvr>
                                      <p:to>
                                        <p:strVal val="visible"/>
                                      </p:to>
                                    </p:set>
                                    <p:animEffect transition="in" filter="wipe(up)">
                                      <p:cBhvr>
                                        <p:cTn id="58" dur="2000"/>
                                        <p:tgtEl>
                                          <p:spTgt spid="389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bldLvl="2"/>
      <p:bldP spid="38917" grpId="0" uiExpand="1" build="p" bldLvl="2"/>
      <p:bldP spid="5" grpId="0"/>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838200" y="381000"/>
            <a:ext cx="7815262" cy="1138773"/>
          </a:xfrm>
        </p:spPr>
        <p:txBody>
          <a:bodyPr/>
          <a:lstStyle/>
          <a:p>
            <a:r>
              <a:rPr lang="en-US" sz="3200" i="1" dirty="0"/>
              <a:t>Reason </a:t>
            </a:r>
            <a:r>
              <a:rPr lang="en-US" sz="2800" i="1" dirty="0"/>
              <a:t>(HEAD) </a:t>
            </a:r>
            <a:r>
              <a:rPr lang="en-US" sz="3200" i="1" dirty="0"/>
              <a:t>versus Feeling </a:t>
            </a:r>
            <a:r>
              <a:rPr lang="en-US" sz="2800" i="1" dirty="0"/>
              <a:t>(GUT) </a:t>
            </a:r>
            <a:br>
              <a:rPr lang="en-US" sz="3200" i="1" dirty="0"/>
            </a:br>
            <a:r>
              <a:rPr lang="en-US" sz="2400" dirty="0"/>
              <a:t>Some Psychological Risk Identification Mistakes</a:t>
            </a:r>
            <a:br>
              <a:rPr lang="en-US" sz="2400" dirty="0"/>
            </a:br>
            <a:r>
              <a:rPr lang="en-US" sz="1100" dirty="0"/>
              <a:t>Read </a:t>
            </a:r>
            <a:r>
              <a:rPr lang="en-US" sz="1100" i="1" dirty="0"/>
              <a:t>Risk: The Science and Politics of Fear </a:t>
            </a:r>
            <a:r>
              <a:rPr lang="en-US" sz="1100" dirty="0"/>
              <a:t>by Dan Gardner</a:t>
            </a:r>
            <a:endParaRPr lang="en-US" sz="2800" dirty="0"/>
          </a:p>
        </p:txBody>
      </p:sp>
      <p:sp>
        <p:nvSpPr>
          <p:cNvPr id="47110" name="AutoShape 6"/>
          <p:cNvSpPr>
            <a:spLocks noChangeArrowheads="1"/>
          </p:cNvSpPr>
          <p:nvPr/>
        </p:nvSpPr>
        <p:spPr bwMode="auto">
          <a:xfrm rot="1212079">
            <a:off x="-289109" y="2705374"/>
            <a:ext cx="8650051" cy="162630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1">
            <a:gsLst>
              <a:gs pos="0">
                <a:schemeClr val="hlink">
                  <a:gamma/>
                  <a:shade val="46275"/>
                  <a:invGamma/>
                </a:schemeClr>
              </a:gs>
              <a:gs pos="50000">
                <a:schemeClr val="hlink">
                  <a:alpha val="9000"/>
                </a:schemeClr>
              </a:gs>
              <a:gs pos="100000">
                <a:schemeClr val="hlink">
                  <a:gamma/>
                  <a:shade val="46275"/>
                  <a:invGamma/>
                </a:schemeClr>
              </a:gs>
            </a:gsLst>
            <a:lin ang="5400000" scaled="1"/>
          </a:gradFill>
          <a:ln w="952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anchor="ctr"/>
          <a:lstStyle/>
          <a:p>
            <a:pPr algn="ctr"/>
            <a:r>
              <a:rPr lang="en-US" dirty="0"/>
              <a:t>Calm informed analysis mitigates </a:t>
            </a:r>
          </a:p>
          <a:p>
            <a:pPr algn="ctr"/>
            <a:r>
              <a:rPr lang="en-US" dirty="0"/>
              <a:t>partial facts </a:t>
            </a:r>
            <a:r>
              <a:rPr lang="en-US" sz="1400" b="1" dirty="0"/>
              <a:t>and/or</a:t>
            </a:r>
            <a:r>
              <a:rPr lang="en-US" dirty="0"/>
              <a:t> intuition </a:t>
            </a:r>
            <a:r>
              <a:rPr lang="en-US" sz="1400" b="1" dirty="0"/>
              <a:t>and/or</a:t>
            </a:r>
            <a:r>
              <a:rPr lang="en-US" b="1" dirty="0"/>
              <a:t> </a:t>
            </a:r>
            <a:r>
              <a:rPr lang="en-US" dirty="0"/>
              <a:t>emotion </a:t>
            </a:r>
          </a:p>
        </p:txBody>
      </p:sp>
      <p:sp>
        <p:nvSpPr>
          <p:cNvPr id="47111" name="Oval 7"/>
          <p:cNvSpPr>
            <a:spLocks noChangeArrowheads="1"/>
          </p:cNvSpPr>
          <p:nvPr/>
        </p:nvSpPr>
        <p:spPr bwMode="auto">
          <a:xfrm>
            <a:off x="247048" y="3376246"/>
            <a:ext cx="2229452" cy="7368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200" b="1" i="1" dirty="0"/>
              <a:t>Availability Bias </a:t>
            </a:r>
          </a:p>
          <a:p>
            <a:pPr algn="ctr"/>
            <a:r>
              <a:rPr lang="en-US" sz="1200" dirty="0"/>
              <a:t>“I remember a risk so it is more likely”</a:t>
            </a:r>
          </a:p>
        </p:txBody>
      </p:sp>
      <p:sp>
        <p:nvSpPr>
          <p:cNvPr id="47112" name="Oval 8"/>
          <p:cNvSpPr>
            <a:spLocks noChangeArrowheads="1"/>
          </p:cNvSpPr>
          <p:nvPr/>
        </p:nvSpPr>
        <p:spPr bwMode="auto">
          <a:xfrm>
            <a:off x="4800600" y="2667000"/>
            <a:ext cx="4267201" cy="8382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200" b="1" i="1" dirty="0"/>
              <a:t>Anchoring and Adjustment heuristic </a:t>
            </a:r>
            <a:r>
              <a:rPr lang="en-US" sz="1200" dirty="0"/>
              <a:t>– we guess at level of risk using a recent number then adjust insufficiently</a:t>
            </a:r>
          </a:p>
        </p:txBody>
      </p:sp>
      <p:sp>
        <p:nvSpPr>
          <p:cNvPr id="47114" name="Oval 10"/>
          <p:cNvSpPr>
            <a:spLocks noChangeArrowheads="1"/>
          </p:cNvSpPr>
          <p:nvPr/>
        </p:nvSpPr>
        <p:spPr bwMode="auto">
          <a:xfrm>
            <a:off x="1676400" y="3935446"/>
            <a:ext cx="1752600" cy="6096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000" dirty="0"/>
              <a:t>“heard it on the news so it is more likely to happen”</a:t>
            </a:r>
          </a:p>
        </p:txBody>
      </p:sp>
      <p:sp>
        <p:nvSpPr>
          <p:cNvPr id="47115" name="Oval 11"/>
          <p:cNvSpPr>
            <a:spLocks noChangeArrowheads="1"/>
          </p:cNvSpPr>
          <p:nvPr/>
        </p:nvSpPr>
        <p:spPr bwMode="auto">
          <a:xfrm>
            <a:off x="247048" y="4021015"/>
            <a:ext cx="1600199" cy="627185"/>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050" dirty="0"/>
              <a:t>Some hard data does not mean that there is risk</a:t>
            </a:r>
          </a:p>
        </p:txBody>
      </p:sp>
      <p:sp>
        <p:nvSpPr>
          <p:cNvPr id="47116" name="Oval 12"/>
          <p:cNvSpPr>
            <a:spLocks noChangeArrowheads="1"/>
          </p:cNvSpPr>
          <p:nvPr/>
        </p:nvSpPr>
        <p:spPr bwMode="auto">
          <a:xfrm>
            <a:off x="5410200" y="1962350"/>
            <a:ext cx="2819400" cy="6096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100" dirty="0"/>
              <a:t>Familiarity breeds contempt – won’t happen to me.</a:t>
            </a:r>
          </a:p>
        </p:txBody>
      </p:sp>
      <p:sp>
        <p:nvSpPr>
          <p:cNvPr id="12" name="Oval 7"/>
          <p:cNvSpPr>
            <a:spLocks noChangeArrowheads="1"/>
          </p:cNvSpPr>
          <p:nvPr/>
        </p:nvSpPr>
        <p:spPr bwMode="auto">
          <a:xfrm>
            <a:off x="2977826" y="4406471"/>
            <a:ext cx="2514600" cy="12192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100" b="1" i="1" dirty="0"/>
              <a:t>Group Polarization </a:t>
            </a:r>
          </a:p>
          <a:p>
            <a:pPr algn="ctr"/>
            <a:r>
              <a:rPr lang="en-US" sz="1100" dirty="0"/>
              <a:t>AKA group think: people with same perspective when in a group become more convinced and less open to new info</a:t>
            </a:r>
          </a:p>
        </p:txBody>
      </p:sp>
      <p:sp>
        <p:nvSpPr>
          <p:cNvPr id="13" name="Oval 7"/>
          <p:cNvSpPr>
            <a:spLocks noChangeArrowheads="1"/>
          </p:cNvSpPr>
          <p:nvPr/>
        </p:nvSpPr>
        <p:spPr bwMode="auto">
          <a:xfrm>
            <a:off x="2371994" y="5803748"/>
            <a:ext cx="4038600" cy="8382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200" b="1" i="1" dirty="0"/>
              <a:t>Confirmation Bias </a:t>
            </a:r>
          </a:p>
          <a:p>
            <a:pPr algn="ctr"/>
            <a:r>
              <a:rPr lang="en-US" sz="1200" dirty="0"/>
              <a:t>We hear what we want… </a:t>
            </a:r>
          </a:p>
          <a:p>
            <a:pPr algn="ctr"/>
            <a:r>
              <a:rPr lang="en-US" sz="1200" dirty="0"/>
              <a:t>to confirm what we already believe</a:t>
            </a:r>
          </a:p>
        </p:txBody>
      </p:sp>
      <p:sp>
        <p:nvSpPr>
          <p:cNvPr id="47109" name="Oval 5"/>
          <p:cNvSpPr>
            <a:spLocks noChangeArrowheads="1"/>
          </p:cNvSpPr>
          <p:nvPr/>
        </p:nvSpPr>
        <p:spPr bwMode="auto">
          <a:xfrm>
            <a:off x="3667582" y="1936282"/>
            <a:ext cx="1981200" cy="8382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100" dirty="0"/>
              <a:t>Lack of hard data to quantify a risk does not mean there is no risk</a:t>
            </a:r>
          </a:p>
        </p:txBody>
      </p:sp>
      <p:sp>
        <p:nvSpPr>
          <p:cNvPr id="14" name="Oval 7"/>
          <p:cNvSpPr>
            <a:spLocks noChangeArrowheads="1"/>
          </p:cNvSpPr>
          <p:nvPr/>
        </p:nvSpPr>
        <p:spPr bwMode="auto">
          <a:xfrm>
            <a:off x="5334000" y="5638800"/>
            <a:ext cx="2830540" cy="7620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200" b="1" i="1" dirty="0"/>
              <a:t>Law of Similarity </a:t>
            </a:r>
          </a:p>
          <a:p>
            <a:pPr algn="ctr"/>
            <a:r>
              <a:rPr lang="en-US" sz="1200" dirty="0"/>
              <a:t>Appearance equals reality (“it walks like a duck”)</a:t>
            </a:r>
          </a:p>
        </p:txBody>
      </p:sp>
      <p:sp>
        <p:nvSpPr>
          <p:cNvPr id="2" name="TextBox 1"/>
          <p:cNvSpPr txBox="1"/>
          <p:nvPr/>
        </p:nvSpPr>
        <p:spPr>
          <a:xfrm>
            <a:off x="6705600" y="4800600"/>
            <a:ext cx="2438400" cy="646331"/>
          </a:xfrm>
          <a:prstGeom prst="rect">
            <a:avLst/>
          </a:prstGeom>
          <a:noFill/>
        </p:spPr>
        <p:txBody>
          <a:bodyPr wrap="square" rtlCol="0">
            <a:spAutoFit/>
          </a:bodyPr>
          <a:lstStyle/>
          <a:p>
            <a:pPr algn="r"/>
            <a:r>
              <a:rPr lang="en-CA" sz="1800" b="1" dirty="0">
                <a:solidFill>
                  <a:srgbClr val="336699"/>
                </a:solidFill>
              </a:rPr>
              <a:t>SMART DECISIONS</a:t>
            </a:r>
          </a:p>
        </p:txBody>
      </p:sp>
      <p:sp>
        <p:nvSpPr>
          <p:cNvPr id="47113" name="Oval 9"/>
          <p:cNvSpPr>
            <a:spLocks noChangeArrowheads="1"/>
          </p:cNvSpPr>
          <p:nvPr/>
        </p:nvSpPr>
        <p:spPr bwMode="auto">
          <a:xfrm>
            <a:off x="721413" y="5410200"/>
            <a:ext cx="2707587" cy="107934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200" b="1" i="1" dirty="0"/>
              <a:t>Rule of typical things</a:t>
            </a:r>
            <a:r>
              <a:rPr lang="en-US" sz="1200" b="1" dirty="0"/>
              <a:t>: </a:t>
            </a:r>
            <a:r>
              <a:rPr lang="en-US" sz="1200" dirty="0"/>
              <a:t>some details are plausible therefore the whole scenario is likely</a:t>
            </a:r>
          </a:p>
        </p:txBody>
      </p:sp>
      <p:sp>
        <p:nvSpPr>
          <p:cNvPr id="47108" name="Oval 4"/>
          <p:cNvSpPr>
            <a:spLocks noChangeArrowheads="1"/>
          </p:cNvSpPr>
          <p:nvPr/>
        </p:nvSpPr>
        <p:spPr bwMode="auto">
          <a:xfrm>
            <a:off x="1295400" y="4648200"/>
            <a:ext cx="2071104" cy="60960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r>
              <a:rPr lang="en-US" sz="1000" dirty="0"/>
              <a:t>A ‘risk’ is not a risk just because someone has a gut feeling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500"/>
                                  </p:stCondLst>
                                  <p:childTnLst>
                                    <p:set>
                                      <p:cBhvr>
                                        <p:cTn id="6" dur="1" fill="hold">
                                          <p:stCondLst>
                                            <p:cond delay="0"/>
                                          </p:stCondLst>
                                        </p:cTn>
                                        <p:tgtEl>
                                          <p:spTgt spid="47111"/>
                                        </p:tgtEl>
                                        <p:attrNameLst>
                                          <p:attrName>style.visibility</p:attrName>
                                        </p:attrNameLst>
                                      </p:cBhvr>
                                      <p:to>
                                        <p:strVal val="visible"/>
                                      </p:to>
                                    </p:set>
                                    <p:animEffect transition="in" filter="wipe(up)">
                                      <p:cBhvr>
                                        <p:cTn id="7" dur="2000"/>
                                        <p:tgtEl>
                                          <p:spTgt spid="47111"/>
                                        </p:tgtEl>
                                      </p:cBhvr>
                                    </p:animEffect>
                                  </p:childTnLst>
                                </p:cTn>
                              </p:par>
                            </p:childTnLst>
                          </p:cTn>
                        </p:par>
                        <p:par>
                          <p:cTn id="8" fill="hold">
                            <p:stCondLst>
                              <p:cond delay="3500"/>
                            </p:stCondLst>
                            <p:childTnLst>
                              <p:par>
                                <p:cTn id="9" presetID="22" presetClass="entr" presetSubtype="1" fill="hold" grpId="0" nodeType="afterEffect">
                                  <p:stCondLst>
                                    <p:cond delay="0"/>
                                  </p:stCondLst>
                                  <p:childTnLst>
                                    <p:set>
                                      <p:cBhvr>
                                        <p:cTn id="10" dur="1" fill="hold">
                                          <p:stCondLst>
                                            <p:cond delay="0"/>
                                          </p:stCondLst>
                                        </p:cTn>
                                        <p:tgtEl>
                                          <p:spTgt spid="47115"/>
                                        </p:tgtEl>
                                        <p:attrNameLst>
                                          <p:attrName>style.visibility</p:attrName>
                                        </p:attrNameLst>
                                      </p:cBhvr>
                                      <p:to>
                                        <p:strVal val="visible"/>
                                      </p:to>
                                    </p:set>
                                    <p:animEffect transition="in" filter="wipe(up)">
                                      <p:cBhvr>
                                        <p:cTn id="11" dur="2000"/>
                                        <p:tgtEl>
                                          <p:spTgt spid="47115"/>
                                        </p:tgtEl>
                                      </p:cBhvr>
                                    </p:animEffect>
                                  </p:childTnLst>
                                </p:cTn>
                              </p:par>
                            </p:childTnLst>
                          </p:cTn>
                        </p:par>
                        <p:par>
                          <p:cTn id="12" fill="hold">
                            <p:stCondLst>
                              <p:cond delay="5500"/>
                            </p:stCondLst>
                            <p:childTnLst>
                              <p:par>
                                <p:cTn id="13" presetID="22" presetClass="entr" presetSubtype="1" fill="hold" grpId="0" nodeType="afterEffect">
                                  <p:stCondLst>
                                    <p:cond delay="0"/>
                                  </p:stCondLst>
                                  <p:childTnLst>
                                    <p:set>
                                      <p:cBhvr>
                                        <p:cTn id="14" dur="1" fill="hold">
                                          <p:stCondLst>
                                            <p:cond delay="0"/>
                                          </p:stCondLst>
                                        </p:cTn>
                                        <p:tgtEl>
                                          <p:spTgt spid="47114"/>
                                        </p:tgtEl>
                                        <p:attrNameLst>
                                          <p:attrName>style.visibility</p:attrName>
                                        </p:attrNameLst>
                                      </p:cBhvr>
                                      <p:to>
                                        <p:strVal val="visible"/>
                                      </p:to>
                                    </p:set>
                                    <p:animEffect transition="in" filter="wipe(up)">
                                      <p:cBhvr>
                                        <p:cTn id="15" dur="2000"/>
                                        <p:tgtEl>
                                          <p:spTgt spid="47114"/>
                                        </p:tgtEl>
                                      </p:cBhvr>
                                    </p:animEffect>
                                  </p:childTnLst>
                                </p:cTn>
                              </p:par>
                            </p:childTnLst>
                          </p:cTn>
                        </p:par>
                        <p:par>
                          <p:cTn id="16" fill="hold">
                            <p:stCondLst>
                              <p:cond delay="7500"/>
                            </p:stCondLst>
                            <p:childTnLst>
                              <p:par>
                                <p:cTn id="17" presetID="22" presetClass="entr" presetSubtype="1" fill="hold" grpId="0" nodeType="afterEffect">
                                  <p:stCondLst>
                                    <p:cond delay="1500"/>
                                  </p:stCondLst>
                                  <p:childTnLst>
                                    <p:set>
                                      <p:cBhvr>
                                        <p:cTn id="18" dur="1" fill="hold">
                                          <p:stCondLst>
                                            <p:cond delay="0"/>
                                          </p:stCondLst>
                                        </p:cTn>
                                        <p:tgtEl>
                                          <p:spTgt spid="12"/>
                                        </p:tgtEl>
                                        <p:attrNameLst>
                                          <p:attrName>style.visibility</p:attrName>
                                        </p:attrNameLst>
                                      </p:cBhvr>
                                      <p:to>
                                        <p:strVal val="visible"/>
                                      </p:to>
                                    </p:set>
                                    <p:animEffect transition="in" filter="wipe(up)">
                                      <p:cBhvr>
                                        <p:cTn id="19" dur="2000"/>
                                        <p:tgtEl>
                                          <p:spTgt spid="12"/>
                                        </p:tgtEl>
                                      </p:cBhvr>
                                    </p:animEffect>
                                  </p:childTnLst>
                                </p:cTn>
                              </p:par>
                            </p:childTnLst>
                          </p:cTn>
                        </p:par>
                        <p:par>
                          <p:cTn id="20" fill="hold">
                            <p:stCondLst>
                              <p:cond delay="11000"/>
                            </p:stCondLst>
                            <p:childTnLst>
                              <p:par>
                                <p:cTn id="21" presetID="22" presetClass="entr" presetSubtype="1" fill="hold" grpId="0" nodeType="afterEffect">
                                  <p:stCondLst>
                                    <p:cond delay="0"/>
                                  </p:stCondLst>
                                  <p:childTnLst>
                                    <p:set>
                                      <p:cBhvr>
                                        <p:cTn id="22" dur="1" fill="hold">
                                          <p:stCondLst>
                                            <p:cond delay="0"/>
                                          </p:stCondLst>
                                        </p:cTn>
                                        <p:tgtEl>
                                          <p:spTgt spid="47108"/>
                                        </p:tgtEl>
                                        <p:attrNameLst>
                                          <p:attrName>style.visibility</p:attrName>
                                        </p:attrNameLst>
                                      </p:cBhvr>
                                      <p:to>
                                        <p:strVal val="visible"/>
                                      </p:to>
                                    </p:set>
                                    <p:animEffect transition="in" filter="wipe(up)">
                                      <p:cBhvr>
                                        <p:cTn id="23" dur="2000"/>
                                        <p:tgtEl>
                                          <p:spTgt spid="47108"/>
                                        </p:tgtEl>
                                      </p:cBhvr>
                                    </p:animEffect>
                                  </p:childTnLst>
                                </p:cTn>
                              </p:par>
                            </p:childTnLst>
                          </p:cTn>
                        </p:par>
                        <p:par>
                          <p:cTn id="24" fill="hold">
                            <p:stCondLst>
                              <p:cond delay="13000"/>
                            </p:stCondLst>
                            <p:childTnLst>
                              <p:par>
                                <p:cTn id="25" presetID="22" presetClass="entr" presetSubtype="1" fill="hold" grpId="0" nodeType="afterEffect">
                                  <p:stCondLst>
                                    <p:cond delay="1500"/>
                                  </p:stCondLst>
                                  <p:childTnLst>
                                    <p:set>
                                      <p:cBhvr>
                                        <p:cTn id="26" dur="1" fill="hold">
                                          <p:stCondLst>
                                            <p:cond delay="0"/>
                                          </p:stCondLst>
                                        </p:cTn>
                                        <p:tgtEl>
                                          <p:spTgt spid="47113"/>
                                        </p:tgtEl>
                                        <p:attrNameLst>
                                          <p:attrName>style.visibility</p:attrName>
                                        </p:attrNameLst>
                                      </p:cBhvr>
                                      <p:to>
                                        <p:strVal val="visible"/>
                                      </p:to>
                                    </p:set>
                                    <p:animEffect transition="in" filter="wipe(up)">
                                      <p:cBhvr>
                                        <p:cTn id="27" dur="2000"/>
                                        <p:tgtEl>
                                          <p:spTgt spid="47113"/>
                                        </p:tgtEl>
                                      </p:cBhvr>
                                    </p:animEffect>
                                  </p:childTnLst>
                                </p:cTn>
                              </p:par>
                            </p:childTnLst>
                          </p:cTn>
                        </p:par>
                        <p:par>
                          <p:cTn id="28" fill="hold">
                            <p:stCondLst>
                              <p:cond delay="16500"/>
                            </p:stCondLst>
                            <p:childTnLst>
                              <p:par>
                                <p:cTn id="29" presetID="22" presetClass="entr" presetSubtype="1" fill="hold" grpId="0" nodeType="afterEffect">
                                  <p:stCondLst>
                                    <p:cond delay="1500"/>
                                  </p:stCondLst>
                                  <p:childTnLst>
                                    <p:set>
                                      <p:cBhvr>
                                        <p:cTn id="30" dur="1" fill="hold">
                                          <p:stCondLst>
                                            <p:cond delay="0"/>
                                          </p:stCondLst>
                                        </p:cTn>
                                        <p:tgtEl>
                                          <p:spTgt spid="13"/>
                                        </p:tgtEl>
                                        <p:attrNameLst>
                                          <p:attrName>style.visibility</p:attrName>
                                        </p:attrNameLst>
                                      </p:cBhvr>
                                      <p:to>
                                        <p:strVal val="visible"/>
                                      </p:to>
                                    </p:set>
                                    <p:animEffect transition="in" filter="wipe(up)">
                                      <p:cBhvr>
                                        <p:cTn id="31" dur="2000"/>
                                        <p:tgtEl>
                                          <p:spTgt spid="13"/>
                                        </p:tgtEl>
                                      </p:cBhvr>
                                    </p:animEffect>
                                  </p:childTnLst>
                                </p:cTn>
                              </p:par>
                            </p:childTnLst>
                          </p:cTn>
                        </p:par>
                        <p:par>
                          <p:cTn id="32" fill="hold">
                            <p:stCondLst>
                              <p:cond delay="20000"/>
                            </p:stCondLst>
                            <p:childTnLst>
                              <p:par>
                                <p:cTn id="33" presetID="22" presetClass="entr" presetSubtype="1" fill="hold" grpId="0" nodeType="afterEffect">
                                  <p:stCondLst>
                                    <p:cond delay="1500"/>
                                  </p:stCondLst>
                                  <p:childTnLst>
                                    <p:set>
                                      <p:cBhvr>
                                        <p:cTn id="34" dur="1" fill="hold">
                                          <p:stCondLst>
                                            <p:cond delay="0"/>
                                          </p:stCondLst>
                                        </p:cTn>
                                        <p:tgtEl>
                                          <p:spTgt spid="14"/>
                                        </p:tgtEl>
                                        <p:attrNameLst>
                                          <p:attrName>style.visibility</p:attrName>
                                        </p:attrNameLst>
                                      </p:cBhvr>
                                      <p:to>
                                        <p:strVal val="visible"/>
                                      </p:to>
                                    </p:set>
                                    <p:animEffect transition="in" filter="wipe(up)">
                                      <p:cBhvr>
                                        <p:cTn id="35" dur="2000"/>
                                        <p:tgtEl>
                                          <p:spTgt spid="14"/>
                                        </p:tgtEl>
                                      </p:cBhvr>
                                    </p:animEffect>
                                  </p:childTnLst>
                                </p:cTn>
                              </p:par>
                            </p:childTnLst>
                          </p:cTn>
                        </p:par>
                        <p:par>
                          <p:cTn id="36" fill="hold">
                            <p:stCondLst>
                              <p:cond delay="23500"/>
                            </p:stCondLst>
                            <p:childTnLst>
                              <p:par>
                                <p:cTn id="37" presetID="22" presetClass="entr" presetSubtype="1" fill="hold" grpId="0" nodeType="afterEffect">
                                  <p:stCondLst>
                                    <p:cond delay="1500"/>
                                  </p:stCondLst>
                                  <p:childTnLst>
                                    <p:set>
                                      <p:cBhvr>
                                        <p:cTn id="38" dur="1" fill="hold">
                                          <p:stCondLst>
                                            <p:cond delay="0"/>
                                          </p:stCondLst>
                                        </p:cTn>
                                        <p:tgtEl>
                                          <p:spTgt spid="47109"/>
                                        </p:tgtEl>
                                        <p:attrNameLst>
                                          <p:attrName>style.visibility</p:attrName>
                                        </p:attrNameLst>
                                      </p:cBhvr>
                                      <p:to>
                                        <p:strVal val="visible"/>
                                      </p:to>
                                    </p:set>
                                    <p:animEffect transition="in" filter="wipe(up)">
                                      <p:cBhvr>
                                        <p:cTn id="39" dur="2000"/>
                                        <p:tgtEl>
                                          <p:spTgt spid="47109"/>
                                        </p:tgtEl>
                                      </p:cBhvr>
                                    </p:animEffect>
                                  </p:childTnLst>
                                </p:cTn>
                              </p:par>
                            </p:childTnLst>
                          </p:cTn>
                        </p:par>
                        <p:par>
                          <p:cTn id="40" fill="hold">
                            <p:stCondLst>
                              <p:cond delay="27000"/>
                            </p:stCondLst>
                            <p:childTnLst>
                              <p:par>
                                <p:cTn id="41" presetID="22" presetClass="entr" presetSubtype="1" fill="hold" grpId="0" nodeType="afterEffect">
                                  <p:stCondLst>
                                    <p:cond delay="0"/>
                                  </p:stCondLst>
                                  <p:childTnLst>
                                    <p:set>
                                      <p:cBhvr>
                                        <p:cTn id="42" dur="1" fill="hold">
                                          <p:stCondLst>
                                            <p:cond delay="0"/>
                                          </p:stCondLst>
                                        </p:cTn>
                                        <p:tgtEl>
                                          <p:spTgt spid="47116"/>
                                        </p:tgtEl>
                                        <p:attrNameLst>
                                          <p:attrName>style.visibility</p:attrName>
                                        </p:attrNameLst>
                                      </p:cBhvr>
                                      <p:to>
                                        <p:strVal val="visible"/>
                                      </p:to>
                                    </p:set>
                                    <p:animEffect transition="in" filter="wipe(up)">
                                      <p:cBhvr>
                                        <p:cTn id="43" dur="2000"/>
                                        <p:tgtEl>
                                          <p:spTgt spid="47116"/>
                                        </p:tgtEl>
                                      </p:cBhvr>
                                    </p:animEffect>
                                  </p:childTnLst>
                                </p:cTn>
                              </p:par>
                            </p:childTnLst>
                          </p:cTn>
                        </p:par>
                        <p:par>
                          <p:cTn id="44" fill="hold">
                            <p:stCondLst>
                              <p:cond delay="29000"/>
                            </p:stCondLst>
                            <p:childTnLst>
                              <p:par>
                                <p:cTn id="45" presetID="22" presetClass="entr" presetSubtype="1" fill="hold" grpId="0" nodeType="afterEffect">
                                  <p:stCondLst>
                                    <p:cond delay="1500"/>
                                  </p:stCondLst>
                                  <p:childTnLst>
                                    <p:set>
                                      <p:cBhvr>
                                        <p:cTn id="46" dur="1" fill="hold">
                                          <p:stCondLst>
                                            <p:cond delay="0"/>
                                          </p:stCondLst>
                                        </p:cTn>
                                        <p:tgtEl>
                                          <p:spTgt spid="47112"/>
                                        </p:tgtEl>
                                        <p:attrNameLst>
                                          <p:attrName>style.visibility</p:attrName>
                                        </p:attrNameLst>
                                      </p:cBhvr>
                                      <p:to>
                                        <p:strVal val="visible"/>
                                      </p:to>
                                    </p:set>
                                    <p:animEffect transition="in" filter="wipe(up)">
                                      <p:cBhvr>
                                        <p:cTn id="47" dur="2000"/>
                                        <p:tgtEl>
                                          <p:spTgt spid="47112"/>
                                        </p:tgtEl>
                                      </p:cBhvr>
                                    </p:animEffect>
                                  </p:childTnLst>
                                </p:cTn>
                              </p:par>
                            </p:childTnLst>
                          </p:cTn>
                        </p:par>
                        <p:par>
                          <p:cTn id="48" fill="hold">
                            <p:stCondLst>
                              <p:cond delay="32500"/>
                            </p:stCondLst>
                            <p:childTnLst>
                              <p:par>
                                <p:cTn id="49" presetID="22" presetClass="entr" presetSubtype="8" fill="hold" grpId="0" nodeType="afterEffect">
                                  <p:stCondLst>
                                    <p:cond delay="1500"/>
                                  </p:stCondLst>
                                  <p:childTnLst>
                                    <p:set>
                                      <p:cBhvr>
                                        <p:cTn id="50" dur="1" fill="hold">
                                          <p:stCondLst>
                                            <p:cond delay="0"/>
                                          </p:stCondLst>
                                        </p:cTn>
                                        <p:tgtEl>
                                          <p:spTgt spid="47110"/>
                                        </p:tgtEl>
                                        <p:attrNameLst>
                                          <p:attrName>style.visibility</p:attrName>
                                        </p:attrNameLst>
                                      </p:cBhvr>
                                      <p:to>
                                        <p:strVal val="visible"/>
                                      </p:to>
                                    </p:set>
                                    <p:animEffect transition="in" filter="wipe(left)">
                                      <p:cBhvr>
                                        <p:cTn id="51" dur="3000"/>
                                        <p:tgtEl>
                                          <p:spTgt spid="47110"/>
                                        </p:tgtEl>
                                      </p:cBhvr>
                                    </p:animEffect>
                                  </p:childTnLst>
                                </p:cTn>
                              </p:par>
                            </p:childTnLst>
                          </p:cTn>
                        </p:par>
                        <p:par>
                          <p:cTn id="52" fill="hold">
                            <p:stCondLst>
                              <p:cond delay="37000"/>
                            </p:stCondLst>
                            <p:childTnLst>
                              <p:par>
                                <p:cTn id="53" presetID="22" presetClass="entr" presetSubtype="1" fill="hold" grpId="0" nodeType="after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wipe(up)">
                                      <p:cBhvr>
                                        <p:cTn id="55"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animBg="1"/>
      <p:bldP spid="47111" grpId="0" animBg="1"/>
      <p:bldP spid="47112" grpId="0" animBg="1"/>
      <p:bldP spid="47114" grpId="0" animBg="1"/>
      <p:bldP spid="47115" grpId="0" animBg="1"/>
      <p:bldP spid="47116" grpId="0" animBg="1"/>
      <p:bldP spid="12" grpId="0" animBg="1"/>
      <p:bldP spid="13" grpId="0" animBg="1"/>
      <p:bldP spid="47109" grpId="0" animBg="1"/>
      <p:bldP spid="14" grpId="0" animBg="1"/>
      <p:bldP spid="2" grpId="0"/>
      <p:bldP spid="47113" grpId="0" animBg="1"/>
      <p:bldP spid="4710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162925" cy="1077218"/>
          </a:xfrm>
        </p:spPr>
        <p:txBody>
          <a:bodyPr/>
          <a:lstStyle/>
          <a:p>
            <a:r>
              <a:rPr lang="en-CA" sz="3200" b="1" dirty="0"/>
              <a:t>Remember other related CANADEM Procedures/Policies…</a:t>
            </a:r>
            <a:endParaRPr lang="en-CA" sz="3600"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276600"/>
            <a:ext cx="4572000"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0" y="2281535"/>
            <a:ext cx="1803699" cy="461665"/>
          </a:xfrm>
          <a:prstGeom prst="rect">
            <a:avLst/>
          </a:prstGeom>
          <a:noFill/>
        </p:spPr>
        <p:txBody>
          <a:bodyPr wrap="none" rtlCol="0">
            <a:spAutoFit/>
          </a:bodyPr>
          <a:lstStyle/>
          <a:p>
            <a:r>
              <a:rPr lang="en-CA" b="1" dirty="0">
                <a:solidFill>
                  <a:schemeClr val="tx2"/>
                </a:solidFill>
              </a:rPr>
              <a:t>…such as</a:t>
            </a:r>
          </a:p>
        </p:txBody>
      </p:sp>
      <p:sp>
        <p:nvSpPr>
          <p:cNvPr id="6" name="Striped Right Arrow 5"/>
          <p:cNvSpPr/>
          <p:nvPr/>
        </p:nvSpPr>
        <p:spPr bwMode="auto">
          <a:xfrm rot="1857734">
            <a:off x="2580156" y="2860547"/>
            <a:ext cx="1447800" cy="457200"/>
          </a:xfrm>
          <a:prstGeom prst="striped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
        <p:nvSpPr>
          <p:cNvPr id="9" name="Striped Right Arrow 8"/>
          <p:cNvSpPr/>
          <p:nvPr/>
        </p:nvSpPr>
        <p:spPr bwMode="auto">
          <a:xfrm rot="6289247">
            <a:off x="1559214" y="3275190"/>
            <a:ext cx="1442918" cy="457200"/>
          </a:xfrm>
          <a:prstGeom prst="striped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344974"/>
            <a:ext cx="3073400"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4267200"/>
            <a:ext cx="31496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triped Right Arrow 10"/>
          <p:cNvSpPr/>
          <p:nvPr/>
        </p:nvSpPr>
        <p:spPr bwMode="auto">
          <a:xfrm rot="21218226">
            <a:off x="2773052" y="2038082"/>
            <a:ext cx="3995720" cy="457200"/>
          </a:xfrm>
          <a:prstGeom prst="striped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60270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1000"/>
                                        <p:tgtEl>
                                          <p:spTgt spid="6"/>
                                        </p:tgtEl>
                                      </p:cBhvr>
                                    </p:animEffect>
                                  </p:childTnLst>
                                </p:cTn>
                              </p:par>
                              <p:par>
                                <p:cTn id="12" presetID="22" presetClass="entr" presetSubtype="8" fill="hold" nodeType="withEffect">
                                  <p:stCondLst>
                                    <p:cond delay="0"/>
                                  </p:stCondLst>
                                  <p:childTnLst>
                                    <p:set>
                                      <p:cBhvr>
                                        <p:cTn id="13" dur="1" fill="hold">
                                          <p:stCondLst>
                                            <p:cond delay="0"/>
                                          </p:stCondLst>
                                        </p:cTn>
                                        <p:tgtEl>
                                          <p:spTgt spid="1027"/>
                                        </p:tgtEl>
                                        <p:attrNameLst>
                                          <p:attrName>style.visibility</p:attrName>
                                        </p:attrNameLst>
                                      </p:cBhvr>
                                      <p:to>
                                        <p:strVal val="visible"/>
                                      </p:to>
                                    </p:set>
                                    <p:animEffect transition="in" filter="wipe(left)">
                                      <p:cBhvr>
                                        <p:cTn id="14" dur="2000"/>
                                        <p:tgtEl>
                                          <p:spTgt spid="1027"/>
                                        </p:tgtEl>
                                      </p:cBhvr>
                                    </p:animEffect>
                                  </p:childTnLst>
                                </p:cTn>
                              </p:par>
                            </p:childTnLst>
                          </p:cTn>
                        </p:par>
                        <p:par>
                          <p:cTn id="15" fill="hold">
                            <p:stCondLst>
                              <p:cond delay="3500"/>
                            </p:stCondLst>
                            <p:childTnLst>
                              <p:par>
                                <p:cTn id="16" presetID="22" presetClass="entr" presetSubtype="8" fill="hold" grpId="0" nodeType="afterEffect">
                                  <p:stCondLst>
                                    <p:cond delay="50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1000"/>
                                        <p:tgtEl>
                                          <p:spTgt spid="9"/>
                                        </p:tgtEl>
                                      </p:cBhvr>
                                    </p:animEffect>
                                  </p:childTnLst>
                                </p:cTn>
                              </p:par>
                            </p:childTnLst>
                          </p:cTn>
                        </p:par>
                        <p:par>
                          <p:cTn id="19" fill="hold">
                            <p:stCondLst>
                              <p:cond delay="5000"/>
                            </p:stCondLst>
                            <p:childTnLst>
                              <p:par>
                                <p:cTn id="20" presetID="22" presetClass="entr" presetSubtype="1" fill="hold" nodeType="after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wipe(up)">
                                      <p:cBhvr>
                                        <p:cTn id="22" dur="1000"/>
                                        <p:tgtEl>
                                          <p:spTgt spid="1026"/>
                                        </p:tgtEl>
                                      </p:cBhvr>
                                    </p:animEffect>
                                  </p:childTnLst>
                                </p:cTn>
                              </p:par>
                            </p:childTnLst>
                          </p:cTn>
                        </p:par>
                        <p:par>
                          <p:cTn id="23" fill="hold">
                            <p:stCondLst>
                              <p:cond delay="6000"/>
                            </p:stCondLst>
                            <p:childTnLst>
                              <p:par>
                                <p:cTn id="24" presetID="22" presetClass="entr" presetSubtype="8" fill="hold" grpId="0" nodeType="afterEffect">
                                  <p:stCondLst>
                                    <p:cond delay="50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1000"/>
                                        <p:tgtEl>
                                          <p:spTgt spid="11"/>
                                        </p:tgtEl>
                                      </p:cBhvr>
                                    </p:animEffect>
                                  </p:childTnLst>
                                </p:cTn>
                              </p:par>
                            </p:childTnLst>
                          </p:cTn>
                        </p:par>
                        <p:par>
                          <p:cTn id="27" fill="hold">
                            <p:stCondLst>
                              <p:cond delay="7500"/>
                            </p:stCondLst>
                            <p:childTnLst>
                              <p:par>
                                <p:cTn id="28" presetID="22" presetClass="entr" presetSubtype="8" fill="hold" nodeType="afterEffect">
                                  <p:stCondLst>
                                    <p:cond delay="0"/>
                                  </p:stCondLst>
                                  <p:childTnLst>
                                    <p:set>
                                      <p:cBhvr>
                                        <p:cTn id="29" dur="1" fill="hold">
                                          <p:stCondLst>
                                            <p:cond delay="0"/>
                                          </p:stCondLst>
                                        </p:cTn>
                                        <p:tgtEl>
                                          <p:spTgt spid="1028"/>
                                        </p:tgtEl>
                                        <p:attrNameLst>
                                          <p:attrName>style.visibility</p:attrName>
                                        </p:attrNameLst>
                                      </p:cBhvr>
                                      <p:to>
                                        <p:strVal val="visible"/>
                                      </p:to>
                                    </p:set>
                                    <p:animEffect transition="in" filter="wipe(left)">
                                      <p:cBhvr>
                                        <p:cTn id="30"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9" grpId="0" animBg="1"/>
      <p:bldP spid="11" grpId="0" animBg="1"/>
    </p:bld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9_Default Design">
  <a:themeElements>
    <a:clrScheme name="9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9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Designs\Bold Stripes.pot</Template>
  <TotalTime>42132</TotalTime>
  <Words>3009</Words>
  <Application>Microsoft Office PowerPoint</Application>
  <PresentationFormat>On-screen Show (4:3)</PresentationFormat>
  <Paragraphs>376</Paragraphs>
  <Slides>21</Slides>
  <Notes>20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21</vt:i4>
      </vt:variant>
    </vt:vector>
  </HeadingPairs>
  <TitlesOfParts>
    <vt:vector size="32" baseType="lpstr">
      <vt:lpstr>Arial</vt:lpstr>
      <vt:lpstr>Bradley Hand ITC</vt:lpstr>
      <vt:lpstr>Century Gothic</vt:lpstr>
      <vt:lpstr>Courier New</vt:lpstr>
      <vt:lpstr>Palatino Linotype</vt:lpstr>
      <vt:lpstr>Times New Roman</vt:lpstr>
      <vt:lpstr>Verdana</vt:lpstr>
      <vt:lpstr>Wingdings</vt:lpstr>
      <vt:lpstr>Bold Stripes</vt:lpstr>
      <vt:lpstr>9_Default Design</vt:lpstr>
      <vt:lpstr>Executive</vt:lpstr>
      <vt:lpstr>PowerPoint Presentation</vt:lpstr>
      <vt:lpstr>CANADEM’s 3 Key Risk Sectors</vt:lpstr>
      <vt:lpstr>Three Risk Analysis Factors</vt:lpstr>
      <vt:lpstr>Risk Assessment Process</vt:lpstr>
      <vt:lpstr>Integrated Risk Management (IRM) Informal Discussion Points</vt:lpstr>
      <vt:lpstr>Some Risk Mitigation  Measures or Approaches</vt:lpstr>
      <vt:lpstr>CANADEM a Resilient Organization (based on staff capacity, not doctrine)</vt:lpstr>
      <vt:lpstr>Reason (HEAD) versus Feeling (GUT)  Some Psychological Risk Identification Mistakes Read Risk: The Science and Politics of Fear by Dan Gardner</vt:lpstr>
      <vt:lpstr>Remember other related CANADEM Procedures/Policies…</vt:lpstr>
      <vt:lpstr>CANADEM Risk Management  Roles &amp; Responsibilities</vt:lpstr>
      <vt:lpstr>Risk Assessment Matrix</vt:lpstr>
      <vt:lpstr>Liability &amp; Limiting Liability</vt:lpstr>
      <vt:lpstr>‘Org Chart’ of Liability for CANADEM Deployed Personnel (the CANPOL-Haiti I example)</vt:lpstr>
      <vt:lpstr>PowerPoint Presentation</vt:lpstr>
      <vt:lpstr>Legal Liability  …can CANADEM be sued?</vt:lpstr>
      <vt:lpstr>Balancing risk management documentation against achieving other pressing tasks/goals</vt:lpstr>
      <vt:lpstr>Risk-Communication</vt:lpstr>
      <vt:lpstr>Emergency! Crisis! Death?!  A Risk Event &amp; CANADEM Response</vt:lpstr>
      <vt:lpstr>CANADEM HQ  Critical Incident Fan-Out August 2023 version</vt:lpstr>
      <vt:lpstr>Note to non-CANADEM</vt:lpstr>
      <vt:lpstr>END</vt:lpstr>
    </vt:vector>
  </TitlesOfParts>
  <Company>CANADEM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CANADEM  Risk Management</dc:title>
  <dc:creator>Paul LaRose-Edwards</dc:creator>
  <cp:lastModifiedBy>Paul</cp:lastModifiedBy>
  <cp:revision>93</cp:revision>
  <cp:lastPrinted>2015-05-26T13:38:24Z</cp:lastPrinted>
  <dcterms:created xsi:type="dcterms:W3CDTF">2004-04-26T13:29:55Z</dcterms:created>
  <dcterms:modified xsi:type="dcterms:W3CDTF">2023-09-06T15:28:14Z</dcterms:modified>
</cp:coreProperties>
</file>